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59" r:id="rId4"/>
    <p:sldId id="260" r:id="rId5"/>
    <p:sldId id="261" r:id="rId6"/>
    <p:sldId id="262" r:id="rId7"/>
    <p:sldId id="265" r:id="rId8"/>
    <p:sldId id="263" r:id="rId9"/>
    <p:sldId id="264" r:id="rId10"/>
    <p:sldId id="327" r:id="rId11"/>
    <p:sldId id="328" r:id="rId12"/>
    <p:sldId id="333" r:id="rId13"/>
    <p:sldId id="334" r:id="rId14"/>
    <p:sldId id="266" r:id="rId15"/>
    <p:sldId id="335" r:id="rId16"/>
    <p:sldId id="268" r:id="rId17"/>
    <p:sldId id="336" r:id="rId18"/>
    <p:sldId id="269" r:id="rId19"/>
    <p:sldId id="271" r:id="rId20"/>
    <p:sldId id="270" r:id="rId21"/>
    <p:sldId id="316" r:id="rId22"/>
    <p:sldId id="317" r:id="rId23"/>
    <p:sldId id="325" r:id="rId24"/>
    <p:sldId id="329" r:id="rId25"/>
    <p:sldId id="330" r:id="rId26"/>
    <p:sldId id="331" r:id="rId27"/>
    <p:sldId id="332" r:id="rId28"/>
    <p:sldId id="315" r:id="rId29"/>
    <p:sldId id="306" r:id="rId30"/>
    <p:sldId id="337" r:id="rId31"/>
    <p:sldId id="305" r:id="rId32"/>
    <p:sldId id="267" r:id="rId33"/>
    <p:sldId id="276" r:id="rId34"/>
    <p:sldId id="277" r:id="rId35"/>
    <p:sldId id="278" r:id="rId36"/>
    <p:sldId id="279" r:id="rId37"/>
    <p:sldId id="280" r:id="rId38"/>
    <p:sldId id="3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94572"/>
  </p:normalViewPr>
  <p:slideViewPr>
    <p:cSldViewPr snapToGrid="0" snapToObjects="1">
      <p:cViewPr varScale="1">
        <p:scale>
          <a:sx n="99" d="100"/>
          <a:sy n="99" d="100"/>
        </p:scale>
        <p:origin x="9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2454180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sequences originated from different departments in the South of France.</a:t>
            </a:r>
          </a:p>
          <a:p>
            <a:pPr marL="171450" indent="-171450">
              <a:buFont typeface="Arial" panose="020B0604020202020204" pitchFamily="34" charset="0"/>
              <a:buChar char="•"/>
            </a:pPr>
            <a:r>
              <a:rPr lang="en-US" dirty="0"/>
              <a:t>They were first isolated in the department of tarn and then spread through the region.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22</a:t>
            </a:fld>
            <a:endParaRPr lang="en-US"/>
          </a:p>
        </p:txBody>
      </p:sp>
    </p:spTree>
    <p:extLst>
      <p:ext uri="{BB962C8B-B14F-4D97-AF65-F5344CB8AC3E}">
        <p14:creationId xmlns:p14="http://schemas.microsoft.com/office/powerpoint/2010/main" val="3358212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then used the structured coalescent to infer how and between which departments H5N8 was spread. </a:t>
            </a:r>
          </a:p>
          <a:p>
            <a:pPr marL="171450" indent="-171450">
              <a:buFont typeface="Arial" panose="020B0604020202020204" pitchFamily="34" charset="0"/>
              <a:buChar char="•"/>
            </a:pPr>
            <a:r>
              <a:rPr lang="en-US" dirty="0"/>
              <a:t>Additionally, we inferred what predictors potentially correlated with these transmission dynamics.</a:t>
            </a:r>
          </a:p>
          <a:p>
            <a:pPr marL="171450" indent="-171450">
              <a:buFont typeface="Arial" panose="020B0604020202020204" pitchFamily="34" charset="0"/>
              <a:buChar char="•"/>
            </a:pPr>
            <a:r>
              <a:rPr lang="en-US" dirty="0"/>
              <a:t>In particular, there were different culling events that took place in order to reduced the spread of avian influenza A/H5N8.</a:t>
            </a:r>
          </a:p>
          <a:p>
            <a:pPr marL="171450" indent="-171450">
              <a:buFont typeface="Arial" panose="020B0604020202020204" pitchFamily="34" charset="0"/>
              <a:buChar char="•"/>
            </a:pPr>
            <a:r>
              <a:rPr lang="en-US" dirty="0"/>
              <a:t>We can use the timings of these events as potential predicts of how transmission dynamics changed between </a:t>
            </a:r>
            <a:r>
              <a:rPr lang="en-US" dirty="0" err="1"/>
              <a:t>departements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23</a:t>
            </a:fld>
            <a:endParaRPr lang="en-US"/>
          </a:p>
        </p:txBody>
      </p:sp>
    </p:spTree>
    <p:extLst>
      <p:ext uri="{BB962C8B-B14F-4D97-AF65-F5344CB8AC3E}">
        <p14:creationId xmlns:p14="http://schemas.microsoft.com/office/powerpoint/2010/main" val="40292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24</a:t>
            </a:fld>
            <a:endParaRPr lang="en-US"/>
          </a:p>
        </p:txBody>
      </p:sp>
    </p:spTree>
    <p:extLst>
      <p:ext uri="{BB962C8B-B14F-4D97-AF65-F5344CB8AC3E}">
        <p14:creationId xmlns:p14="http://schemas.microsoft.com/office/powerpoint/2010/main" val="3016487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25</a:t>
            </a:fld>
            <a:endParaRPr lang="en-US"/>
          </a:p>
        </p:txBody>
      </p:sp>
    </p:spTree>
    <p:extLst>
      <p:ext uri="{BB962C8B-B14F-4D97-AF65-F5344CB8AC3E}">
        <p14:creationId xmlns:p14="http://schemas.microsoft.com/office/powerpoint/2010/main" val="54654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26</a:t>
            </a:fld>
            <a:endParaRPr lang="en-US"/>
          </a:p>
        </p:txBody>
      </p:sp>
    </p:spTree>
    <p:extLst>
      <p:ext uri="{BB962C8B-B14F-4D97-AF65-F5344CB8AC3E}">
        <p14:creationId xmlns:p14="http://schemas.microsoft.com/office/powerpoint/2010/main" val="40427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27</a:t>
            </a:fld>
            <a:endParaRPr lang="en-US"/>
          </a:p>
        </p:txBody>
      </p:sp>
    </p:spTree>
    <p:extLst>
      <p:ext uri="{BB962C8B-B14F-4D97-AF65-F5344CB8AC3E}">
        <p14:creationId xmlns:p14="http://schemas.microsoft.com/office/powerpoint/2010/main" val="117009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Here, I show phylogenetic tree reconstructed from SARS-CoV-2 sequences isolated in Washington State and around to world, where samples from Washington State are colored based on the county they were isolated in.</a:t>
            </a:r>
          </a:p>
          <a:p>
            <a:pPr marL="171450" indent="-171450">
              <a:buFont typeface="Arial" panose="020B0604020202020204" pitchFamily="34" charset="0"/>
              <a:buChar char="•"/>
            </a:pPr>
            <a:r>
              <a:rPr lang="en-US" sz="1200" dirty="0">
                <a:latin typeface="Helvetica" pitchFamily="2" charset="0"/>
              </a:rPr>
              <a:t>After an initial introduction, SARS-CoV-2 spread mostly around Seattle, but more widespread around the state soon thereafter.</a:t>
            </a:r>
          </a:p>
          <a:p>
            <a:pPr marL="171450" indent="-171450">
              <a:buFont typeface="Arial" panose="020B0604020202020204" pitchFamily="34" charset="0"/>
              <a:buChar char="•"/>
            </a:pPr>
            <a:r>
              <a:rPr lang="en-US" sz="1200" dirty="0">
                <a:latin typeface="Helvetica" pitchFamily="2" charset="0"/>
              </a:rPr>
              <a:t>Viruses introduced early differed from those later, most notably by a amino acid substitution in the spike protein.</a:t>
            </a:r>
          </a:p>
          <a:p>
            <a:pPr marL="171450" indent="-171450">
              <a:buFont typeface="Arial" panose="020B0604020202020204" pitchFamily="34" charset="0"/>
              <a:buChar char="•"/>
            </a:pPr>
            <a:r>
              <a:rPr lang="en-US" sz="1200" dirty="0">
                <a:latin typeface="Helvetica" pitchFamily="2" charset="0"/>
              </a:rPr>
              <a:t>These two variants are referred to as 614D and  614G.</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28</a:t>
            </a:fld>
            <a:endParaRPr lang="en-US"/>
          </a:p>
        </p:txBody>
      </p:sp>
    </p:spTree>
    <p:extLst>
      <p:ext uri="{BB962C8B-B14F-4D97-AF65-F5344CB8AC3E}">
        <p14:creationId xmlns:p14="http://schemas.microsoft.com/office/powerpoint/2010/main" val="545877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used phylodynamic approaches to study how the case load of the two different variants changed over time.</a:t>
            </a:r>
          </a:p>
          <a:p>
            <a:pPr marL="171450" indent="-171450">
              <a:buFont typeface="Arial" panose="020B0604020202020204" pitchFamily="34" charset="0"/>
              <a:buChar char="•"/>
            </a:pPr>
            <a:r>
              <a:rPr lang="en-US" dirty="0"/>
              <a:t>Reconstructing the effective population size, as measure proportional to the number of infected over time, of the spike variants reveals different temporal patterns.</a:t>
            </a:r>
          </a:p>
          <a:p>
            <a:pPr marL="171450" indent="-171450">
              <a:buFont typeface="Arial" panose="020B0604020202020204" pitchFamily="34" charset="0"/>
              <a:buChar char="•"/>
            </a:pPr>
            <a:r>
              <a:rPr lang="en-US" dirty="0"/>
              <a:t>614D dominated early, but soon declined, while 614G cases peaked much later.</a:t>
            </a:r>
          </a:p>
        </p:txBody>
      </p:sp>
      <p:sp>
        <p:nvSpPr>
          <p:cNvPr id="4" name="Slide Number Placeholder 3"/>
          <p:cNvSpPr>
            <a:spLocks noGrp="1"/>
          </p:cNvSpPr>
          <p:nvPr>
            <p:ph type="sldNum" sz="quarter" idx="5"/>
          </p:nvPr>
        </p:nvSpPr>
        <p:spPr/>
        <p:txBody>
          <a:bodyPr/>
          <a:lstStyle/>
          <a:p>
            <a:fld id="{09642AFE-03F1-5547-83CE-7FD15ADA0013}" type="slidenum">
              <a:rPr lang="en-US" smtClean="0"/>
              <a:t>29</a:t>
            </a:fld>
            <a:endParaRPr lang="en-US"/>
          </a:p>
        </p:txBody>
      </p:sp>
    </p:spTree>
    <p:extLst>
      <p:ext uri="{BB962C8B-B14F-4D97-AF65-F5344CB8AC3E}">
        <p14:creationId xmlns:p14="http://schemas.microsoft.com/office/powerpoint/2010/main" val="4107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used phylodynamic approaches to study how the case load of the two different variants changed over time.</a:t>
            </a:r>
          </a:p>
          <a:p>
            <a:pPr marL="171450" indent="-171450">
              <a:buFont typeface="Arial" panose="020B0604020202020204" pitchFamily="34" charset="0"/>
              <a:buChar char="•"/>
            </a:pPr>
            <a:r>
              <a:rPr lang="en-US" dirty="0"/>
              <a:t>Reconstructing the effective population size, as measure proportional to the number of infected over time, of the spike variants reveals different temporal patterns.</a:t>
            </a:r>
          </a:p>
          <a:p>
            <a:pPr marL="171450" indent="-171450">
              <a:buFont typeface="Arial" panose="020B0604020202020204" pitchFamily="34" charset="0"/>
              <a:buChar char="•"/>
            </a:pPr>
            <a:r>
              <a:rPr lang="en-US" dirty="0"/>
              <a:t>614D dominated early, but soon declined, while 614G cases peaked much later.</a:t>
            </a:r>
          </a:p>
        </p:txBody>
      </p:sp>
      <p:sp>
        <p:nvSpPr>
          <p:cNvPr id="4" name="Slide Number Placeholder 3"/>
          <p:cNvSpPr>
            <a:spLocks noGrp="1"/>
          </p:cNvSpPr>
          <p:nvPr>
            <p:ph type="sldNum" sz="quarter" idx="5"/>
          </p:nvPr>
        </p:nvSpPr>
        <p:spPr/>
        <p:txBody>
          <a:bodyPr/>
          <a:lstStyle/>
          <a:p>
            <a:fld id="{09642AFE-03F1-5547-83CE-7FD15ADA0013}" type="slidenum">
              <a:rPr lang="en-US" smtClean="0"/>
              <a:t>30</a:t>
            </a:fld>
            <a:endParaRPr lang="en-US"/>
          </a:p>
        </p:txBody>
      </p:sp>
    </p:spTree>
    <p:extLst>
      <p:ext uri="{BB962C8B-B14F-4D97-AF65-F5344CB8AC3E}">
        <p14:creationId xmlns:p14="http://schemas.microsoft.com/office/powerpoint/2010/main" val="175318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also use these phylodynamic methods to get an idea of how important introductions are in driving cases.</a:t>
            </a:r>
          </a:p>
          <a:p>
            <a:pPr marL="171450" indent="-171450">
              <a:buFont typeface="Arial" panose="020B0604020202020204" pitchFamily="34" charset="0"/>
              <a:buChar char="•"/>
            </a:pPr>
            <a:r>
              <a:rPr lang="en-US" dirty="0"/>
              <a:t>What we find is that introductions from outside the state played only a minor role (after the initial introduction) in driving cases of 614D, but played a major role in driving 614G cases, the dominant variant at that time in Europe and the North East of the US.</a:t>
            </a:r>
          </a:p>
          <a:p>
            <a:pPr marL="171450" indent="-171450">
              <a:buFont typeface="Arial" panose="020B0604020202020204" pitchFamily="34" charset="0"/>
              <a:buChar char="•"/>
            </a:pPr>
            <a:r>
              <a:rPr lang="en-US" dirty="0"/>
              <a:t>This suggest that the changes in local frequencies of the two different spike variants very driven by different timings of when local measure were introduced and by a large number of introductions of 614G viruses from outside the state. </a:t>
            </a:r>
          </a:p>
        </p:txBody>
      </p:sp>
      <p:sp>
        <p:nvSpPr>
          <p:cNvPr id="4" name="Slide Number Placeholder 3"/>
          <p:cNvSpPr>
            <a:spLocks noGrp="1"/>
          </p:cNvSpPr>
          <p:nvPr>
            <p:ph type="sldNum" sz="quarter" idx="5"/>
          </p:nvPr>
        </p:nvSpPr>
        <p:spPr/>
        <p:txBody>
          <a:bodyPr/>
          <a:lstStyle/>
          <a:p>
            <a:fld id="{09642AFE-03F1-5547-83CE-7FD15ADA0013}" type="slidenum">
              <a:rPr lang="en-US" smtClean="0"/>
              <a:t>31</a:t>
            </a:fld>
            <a:endParaRPr lang="en-US"/>
          </a:p>
        </p:txBody>
      </p:sp>
    </p:spTree>
    <p:extLst>
      <p:ext uri="{BB962C8B-B14F-4D97-AF65-F5344CB8AC3E}">
        <p14:creationId xmlns:p14="http://schemas.microsoft.com/office/powerpoint/2010/main" val="410333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351552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41780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337549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419000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311537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01154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242829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2016 and 2017, there was an outbreak of influenza A/H5N8 in France.</a:t>
            </a:r>
          </a:p>
          <a:p>
            <a:pPr marL="171450" indent="-171450">
              <a:buFont typeface="Arial" panose="020B0604020202020204" pitchFamily="34" charset="0"/>
              <a:buChar char="•"/>
            </a:pPr>
            <a:r>
              <a:rPr lang="en-US" dirty="0"/>
              <a:t>This outbreak mainly took place in the </a:t>
            </a:r>
            <a:r>
              <a:rPr lang="en-US" dirty="0" err="1"/>
              <a:t>fois</a:t>
            </a:r>
            <a:r>
              <a:rPr lang="en-US" dirty="0"/>
              <a:t> gras growing region.</a:t>
            </a:r>
          </a:p>
          <a:p>
            <a:pPr marL="171450" indent="-171450">
              <a:buFont typeface="Arial" panose="020B0604020202020204" pitchFamily="34" charset="0"/>
              <a:buChar char="•"/>
            </a:pPr>
            <a:r>
              <a:rPr lang="en-US" dirty="0"/>
              <a:t>To study the spread of H5N8, influenza A/H5N8 sequences isolated from different farms in different department were sequenced.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21</a:t>
            </a:fld>
            <a:endParaRPr lang="en-US"/>
          </a:p>
        </p:txBody>
      </p:sp>
    </p:spTree>
    <p:extLst>
      <p:ext uri="{BB962C8B-B14F-4D97-AF65-F5344CB8AC3E}">
        <p14:creationId xmlns:p14="http://schemas.microsoft.com/office/powerpoint/2010/main" val="2221666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7/22/21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7/22/21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371/journal.ppat.1003932" TargetMode="External"/><Relationship Id="rId2" Type="http://schemas.openxmlformats.org/officeDocument/2006/relationships/hyperlink" Target="https://doi.org/10.1371/journal.pcbi.1000520" TargetMode="External"/><Relationship Id="rId1" Type="http://schemas.openxmlformats.org/officeDocument/2006/relationships/slideLayout" Target="../slideLayouts/slideLayout2.xml"/><Relationship Id="rId5" Type="http://schemas.openxmlformats.org/officeDocument/2006/relationships/hyperlink" Target="https://doi.org/10.1093/molbev/msw064" TargetMode="External"/><Relationship Id="rId4" Type="http://schemas.openxmlformats.org/officeDocument/2006/relationships/hyperlink" Target="https://academic.oup.com/mbe/article-abstract/34/11/2970/3896419"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tm.sciencemag.org/content/13/595/eabf0202.abstract" TargetMode="External"/><Relationship Id="rId2" Type="http://schemas.openxmlformats.org/officeDocument/2006/relationships/hyperlink" Target="https://doi.org/10.1093/ve/vez030" TargetMode="Externa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654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273222"/>
            <a:ext cx="9144000" cy="2387600"/>
          </a:xfrm>
        </p:spPr>
        <p:txBody>
          <a:bodyPr>
            <a:normAutofit/>
          </a:bodyPr>
          <a:lstStyle/>
          <a:p>
            <a:r>
              <a:rPr lang="en-US" dirty="0"/>
              <a:t>Accounting for population structure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2898390"/>
            <a:ext cx="9144000" cy="1655762"/>
          </a:xfrm>
        </p:spPr>
        <p:txBody>
          <a:bodyPr/>
          <a:lstStyle/>
          <a:p>
            <a:r>
              <a:rPr lang="en-US" dirty="0"/>
              <a:t>Structure population models in </a:t>
            </a:r>
            <a:r>
              <a:rPr lang="en-US" dirty="0" err="1"/>
              <a:t>phylodynamics</a:t>
            </a:r>
            <a:endParaRPr lang="en-US" dirty="0"/>
          </a:p>
        </p:txBody>
      </p:sp>
      <p:sp>
        <p:nvSpPr>
          <p:cNvPr id="4" name="Subtitle 2">
            <a:extLst>
              <a:ext uri="{FF2B5EF4-FFF2-40B4-BE49-F238E27FC236}">
                <a16:creationId xmlns:a16="http://schemas.microsoft.com/office/drawing/2014/main" id="{E114D1ED-46A9-0A4D-9E8F-3DFF1E6D5BE6}"/>
              </a:ext>
            </a:extLst>
          </p:cNvPr>
          <p:cNvSpPr txBox="1">
            <a:spLocks/>
          </p:cNvSpPr>
          <p:nvPr/>
        </p:nvSpPr>
        <p:spPr>
          <a:xfrm>
            <a:off x="1355692" y="372627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Nicola Felix Müller, PhD</a:t>
            </a:r>
            <a:endParaRPr lang="en-US" dirty="0"/>
          </a:p>
        </p:txBody>
      </p:sp>
      <p:sp>
        <p:nvSpPr>
          <p:cNvPr id="7" name="Subtitle 2">
            <a:extLst>
              <a:ext uri="{FF2B5EF4-FFF2-40B4-BE49-F238E27FC236}">
                <a16:creationId xmlns:a16="http://schemas.microsoft.com/office/drawing/2014/main" id="{A74E8712-5F8E-D246-9C75-D7CCC6AABC1B}"/>
              </a:ext>
            </a:extLst>
          </p:cNvPr>
          <p:cNvSpPr txBox="1">
            <a:spLocks/>
          </p:cNvSpPr>
          <p:nvPr/>
        </p:nvSpPr>
        <p:spPr>
          <a:xfrm>
            <a:off x="1355692" y="429172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pic>
        <p:nvPicPr>
          <p:cNvPr id="8" name="Picture 7" descr="Logo&#10;&#10;Description automatically generated">
            <a:extLst>
              <a:ext uri="{FF2B5EF4-FFF2-40B4-BE49-F238E27FC236}">
                <a16:creationId xmlns:a16="http://schemas.microsoft.com/office/drawing/2014/main" id="{DB492AAA-83CB-EE45-9CA0-F9E722ADEB25}"/>
              </a:ext>
            </a:extLst>
          </p:cNvPr>
          <p:cNvPicPr>
            <a:picLocks noChangeAspect="1"/>
          </p:cNvPicPr>
          <p:nvPr/>
        </p:nvPicPr>
        <p:blipFill>
          <a:blip r:embed="rId2"/>
          <a:stretch>
            <a:fillRect/>
          </a:stretch>
        </p:blipFill>
        <p:spPr>
          <a:xfrm>
            <a:off x="1204269" y="5541662"/>
            <a:ext cx="1257300" cy="125730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84B9ACE5-C225-C04E-B37A-FA48F0A3F840}"/>
              </a:ext>
            </a:extLst>
          </p:cNvPr>
          <p:cNvPicPr>
            <a:picLocks noChangeAspect="1"/>
          </p:cNvPicPr>
          <p:nvPr/>
        </p:nvPicPr>
        <p:blipFill>
          <a:blip r:embed="rId3"/>
          <a:stretch>
            <a:fillRect/>
          </a:stretch>
        </p:blipFill>
        <p:spPr>
          <a:xfrm>
            <a:off x="4826000" y="5949778"/>
            <a:ext cx="2540000" cy="635000"/>
          </a:xfrm>
          <a:prstGeom prst="rect">
            <a:avLst/>
          </a:prstGeom>
        </p:spPr>
      </p:pic>
      <p:pic>
        <p:nvPicPr>
          <p:cNvPr id="10" name="Picture 2" descr="SNSF">
            <a:extLst>
              <a:ext uri="{FF2B5EF4-FFF2-40B4-BE49-F238E27FC236}">
                <a16:creationId xmlns:a16="http://schemas.microsoft.com/office/drawing/2014/main" id="{B9B33CEF-BF73-664F-AB70-602EC60F0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31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Assuming geography is a neutral trait allows to consider relatively large datasets</a:t>
            </a:r>
          </a:p>
        </p:txBody>
      </p:sp>
      <p:sp>
        <p:nvSpPr>
          <p:cNvPr id="4" name="Content Placeholder 3">
            <a:extLst>
              <a:ext uri="{FF2B5EF4-FFF2-40B4-BE49-F238E27FC236}">
                <a16:creationId xmlns:a16="http://schemas.microsoft.com/office/drawing/2014/main" id="{B99BA53A-520C-4746-98E0-0001862D6E23}"/>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71F422A-2335-D04B-BDB3-B10F6A25E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5625"/>
            <a:ext cx="9618288" cy="4378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a:t>
            </a:r>
            <a:r>
              <a:rPr lang="en-US" dirty="0" err="1"/>
              <a:t>PLoS</a:t>
            </a:r>
            <a:r>
              <a:rPr lang="en-US" dirty="0"/>
              <a:t> Comp</a:t>
            </a:r>
            <a:r>
              <a:rPr lang="en-US" i="1" dirty="0"/>
              <a:t>.</a:t>
            </a:r>
          </a:p>
        </p:txBody>
      </p:sp>
    </p:spTree>
    <p:extLst>
      <p:ext uri="{BB962C8B-B14F-4D97-AF65-F5344CB8AC3E}">
        <p14:creationId xmlns:p14="http://schemas.microsoft.com/office/powerpoint/2010/main" val="289233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Assuming neutral traits gives sampling locations a lot of weight in the analysis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deMaio</a:t>
            </a:r>
            <a:r>
              <a:rPr lang="en-US" dirty="0"/>
              <a:t> et al., 2015 </a:t>
            </a:r>
            <a:r>
              <a:rPr lang="en-US" dirty="0" err="1"/>
              <a:t>PLoS</a:t>
            </a:r>
            <a:r>
              <a:rPr lang="en-US" dirty="0"/>
              <a:t> Gen</a:t>
            </a:r>
            <a:r>
              <a:rPr lang="en-US" i="1" dirty="0"/>
              <a:t>.</a:t>
            </a:r>
          </a:p>
        </p:txBody>
      </p:sp>
      <p:pic>
        <p:nvPicPr>
          <p:cNvPr id="2050" name="Picture 2">
            <a:extLst>
              <a:ext uri="{FF2B5EF4-FFF2-40B4-BE49-F238E27FC236}">
                <a16:creationId xmlns:a16="http://schemas.microsoft.com/office/drawing/2014/main" id="{F213BAFA-7182-DB42-8DD5-FF0067D2C9F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7645"/>
          <a:stretch/>
        </p:blipFill>
        <p:spPr bwMode="auto">
          <a:xfrm>
            <a:off x="4027229" y="1915079"/>
            <a:ext cx="3877180" cy="48968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9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Trait evolution can happen on continuous space as well, assuming geography is a random diffusion process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MBE</a:t>
            </a:r>
            <a:endParaRPr lang="en-US" i="1" dirty="0"/>
          </a:p>
        </p:txBody>
      </p:sp>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207C143-C322-1D4C-8278-21BFD0801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281091" y="-1792099"/>
            <a:ext cx="3629818" cy="1176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9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Trait evolution can happen on continuous space as well, assuming geography is a random diffusion process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MBE</a:t>
            </a:r>
            <a:endParaRPr lang="en-US" i="1" dirty="0"/>
          </a:p>
        </p:txBody>
      </p:sp>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A1BDD03-DDFB-0F46-A532-DA13D0DE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706" y="1934938"/>
            <a:ext cx="3786884" cy="492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3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The structure coalescent model how lineage coalesce within and migrate between demes</a:t>
            </a:r>
          </a:p>
        </p:txBody>
      </p:sp>
      <p:pic>
        <p:nvPicPr>
          <p:cNvPr id="7" name="Content Placeholder 6">
            <a:extLst>
              <a:ext uri="{FF2B5EF4-FFF2-40B4-BE49-F238E27FC236}">
                <a16:creationId xmlns:a16="http://schemas.microsoft.com/office/drawing/2014/main" id="{E6EA8806-0FE4-5E43-AA57-16A00BA83E0D}"/>
              </a:ext>
            </a:extLst>
          </p:cNvPr>
          <p:cNvPicPr>
            <a:picLocks noGrp="1" noChangeAspect="1"/>
          </p:cNvPicPr>
          <p:nvPr>
            <p:ph idx="1"/>
          </p:nvPr>
        </p:nvPicPr>
        <p:blipFill>
          <a:blip r:embed="rId2"/>
          <a:stretch>
            <a:fillRect/>
          </a:stretch>
        </p:blipFill>
        <p:spPr>
          <a:xfrm>
            <a:off x="8342745" y="3144683"/>
            <a:ext cx="2540000" cy="1917700"/>
          </a:xfrm>
        </p:spPr>
      </p:pic>
      <p:pic>
        <p:nvPicPr>
          <p:cNvPr id="4" name="New picture">
            <a:extLst>
              <a:ext uri="{FF2B5EF4-FFF2-40B4-BE49-F238E27FC236}">
                <a16:creationId xmlns:a16="http://schemas.microsoft.com/office/drawing/2014/main" id="{469BD72D-A423-E64C-B1AA-231C762F8987}"/>
              </a:ext>
            </a:extLst>
          </p:cNvPr>
          <p:cNvPicPr/>
          <p:nvPr/>
        </p:nvPicPr>
        <p:blipFill>
          <a:blip r:embed="rId3"/>
          <a:stretch>
            <a:fillRect/>
          </a:stretch>
        </p:blipFill>
        <p:spPr>
          <a:xfrm>
            <a:off x="1309255" y="1853334"/>
            <a:ext cx="5943600" cy="3822192"/>
          </a:xfrm>
          <a:prstGeom prst="rect">
            <a:avLst/>
          </a:prstGeom>
        </p:spPr>
      </p:pic>
      <p:sp>
        <p:nvSpPr>
          <p:cNvPr id="5" name="TextBox 4">
            <a:extLst>
              <a:ext uri="{FF2B5EF4-FFF2-40B4-BE49-F238E27FC236}">
                <a16:creationId xmlns:a16="http://schemas.microsoft.com/office/drawing/2014/main" id="{CB23BBFC-900C-1D41-A257-2006F68D6BB4}"/>
              </a:ext>
            </a:extLst>
          </p:cNvPr>
          <p:cNvSpPr txBox="1"/>
          <p:nvPr/>
        </p:nvSpPr>
        <p:spPr>
          <a:xfrm>
            <a:off x="4518212" y="6114429"/>
            <a:ext cx="3155576" cy="369332"/>
          </a:xfrm>
          <a:prstGeom prst="rect">
            <a:avLst/>
          </a:prstGeom>
          <a:noFill/>
        </p:spPr>
        <p:txBody>
          <a:bodyPr wrap="square" rtlCol="0">
            <a:spAutoFit/>
          </a:bodyPr>
          <a:lstStyle/>
          <a:p>
            <a:r>
              <a:rPr lang="en-US" dirty="0"/>
              <a:t>Müller et al., 2017, </a:t>
            </a:r>
            <a:r>
              <a:rPr lang="en-US" i="1" dirty="0"/>
              <a:t>MBE</a:t>
            </a:r>
          </a:p>
        </p:txBody>
      </p:sp>
    </p:spTree>
    <p:extLst>
      <p:ext uri="{BB962C8B-B14F-4D97-AF65-F5344CB8AC3E}">
        <p14:creationId xmlns:p14="http://schemas.microsoft.com/office/powerpoint/2010/main" val="274103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The structure coalescent model how lineage coalesce within and migrate between demes</a:t>
            </a:r>
          </a:p>
        </p:txBody>
      </p:sp>
      <p:sp>
        <p:nvSpPr>
          <p:cNvPr id="6" name="Content Placeholder 5">
            <a:extLst>
              <a:ext uri="{FF2B5EF4-FFF2-40B4-BE49-F238E27FC236}">
                <a16:creationId xmlns:a16="http://schemas.microsoft.com/office/drawing/2014/main" id="{BF0E57C1-9A67-CD4A-B3E0-D1294D138060}"/>
              </a:ext>
            </a:extLst>
          </p:cNvPr>
          <p:cNvSpPr>
            <a:spLocks noGrp="1"/>
          </p:cNvSpPr>
          <p:nvPr>
            <p:ph idx="1"/>
          </p:nvPr>
        </p:nvSpPr>
        <p:spPr/>
        <p:txBody>
          <a:bodyPr/>
          <a:lstStyle/>
          <a:p>
            <a:r>
              <a:rPr lang="en-US" b="1" dirty="0" err="1"/>
              <a:t>MultiTypeTree</a:t>
            </a:r>
            <a:r>
              <a:rPr lang="en-US" dirty="0"/>
              <a:t>: Inference under the exact structured coalescent (not approximation).</a:t>
            </a:r>
          </a:p>
          <a:p>
            <a:endParaRPr lang="en-US" dirty="0"/>
          </a:p>
          <a:p>
            <a:r>
              <a:rPr lang="en-US" b="1" dirty="0"/>
              <a:t>Mascot</a:t>
            </a:r>
            <a:r>
              <a:rPr lang="en-US" dirty="0"/>
              <a:t>: Inference under an approximate structured coalescent version (some approximation).</a:t>
            </a:r>
          </a:p>
          <a:p>
            <a:endParaRPr lang="en-US" dirty="0"/>
          </a:p>
          <a:p>
            <a:r>
              <a:rPr lang="en-US" b="1" dirty="0"/>
              <a:t>Basta</a:t>
            </a:r>
            <a:r>
              <a:rPr lang="en-US" dirty="0"/>
              <a:t>: Inference under a more approximate structured coalescent version.</a:t>
            </a:r>
          </a:p>
        </p:txBody>
      </p:sp>
    </p:spTree>
    <p:extLst>
      <p:ext uri="{BB962C8B-B14F-4D97-AF65-F5344CB8AC3E}">
        <p14:creationId xmlns:p14="http://schemas.microsoft.com/office/powerpoint/2010/main" val="3707012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a:bodyPr>
          <a:lstStyle/>
          <a:p>
            <a:r>
              <a:rPr lang="en-US" dirty="0" err="1"/>
              <a:t>MultiTypeTree</a:t>
            </a:r>
            <a:r>
              <a:rPr lang="en-US" dirty="0"/>
              <a:t> jointly infer the tree, parameters </a:t>
            </a:r>
            <a:r>
              <a:rPr lang="en-US" b="1" dirty="0"/>
              <a:t>and</a:t>
            </a:r>
            <a:r>
              <a:rPr lang="en-US" dirty="0"/>
              <a:t> migration histories</a:t>
            </a:r>
          </a:p>
        </p:txBody>
      </p:sp>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Vaughan et al., 2014, </a:t>
            </a:r>
            <a:r>
              <a:rPr lang="en-US" i="1" dirty="0" err="1"/>
              <a:t>Bioinf</a:t>
            </a:r>
            <a:r>
              <a:rPr lang="en-US" i="1" dirty="0"/>
              <a:t>.</a:t>
            </a:r>
          </a:p>
        </p:txBody>
      </p:sp>
      <p:pic>
        <p:nvPicPr>
          <p:cNvPr id="1026" name="Picture 2" descr="Summary of results from spatial H3N2 influenza analysis, including (a) the 980 taxon maximum sampled posterior structured tree, the sampled posterior probability distributions for (b) the root location, (c) the subpopulation sizes and (d) the base substitution rate (substitutions/site/year). The grey lines in (c) and (d) show the visible portions of the log⁡N(0,4) prior used for all of these parameters, scaled vertically for clarity">
            <a:extLst>
              <a:ext uri="{FF2B5EF4-FFF2-40B4-BE49-F238E27FC236}">
                <a16:creationId xmlns:a16="http://schemas.microsoft.com/office/drawing/2014/main" id="{59B3FCC0-6D41-4549-99DA-81F229D74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424" y="1690688"/>
            <a:ext cx="6604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MASCOT approximates the structured coalescent to dramatically improve efficiency, by integrating over migration histories</a:t>
            </a:r>
          </a:p>
        </p:txBody>
      </p:sp>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Müller et al., 2018, </a:t>
            </a:r>
            <a:r>
              <a:rPr lang="en-US" i="1" dirty="0" err="1"/>
              <a:t>Bioinf</a:t>
            </a:r>
            <a:r>
              <a:rPr lang="en-US" i="1" dirty="0"/>
              <a:t>.</a:t>
            </a:r>
          </a:p>
        </p:txBody>
      </p:sp>
      <p:pic>
        <p:nvPicPr>
          <p:cNvPr id="9" name="New picture">
            <a:extLst>
              <a:ext uri="{FF2B5EF4-FFF2-40B4-BE49-F238E27FC236}">
                <a16:creationId xmlns:a16="http://schemas.microsoft.com/office/drawing/2014/main" id="{B4FDF722-93A8-7C4D-A6CC-4927A116F23B}"/>
              </a:ext>
            </a:extLst>
          </p:cNvPr>
          <p:cNvPicPr/>
          <p:nvPr/>
        </p:nvPicPr>
        <p:blipFill>
          <a:blip r:embed="rId2"/>
          <a:stretch>
            <a:fillRect/>
          </a:stretch>
        </p:blipFill>
        <p:spPr>
          <a:xfrm>
            <a:off x="3306854" y="1825625"/>
            <a:ext cx="5578292" cy="4457700"/>
          </a:xfrm>
          <a:prstGeom prst="rect">
            <a:avLst/>
          </a:prstGeom>
        </p:spPr>
      </p:pic>
    </p:spTree>
    <p:extLst>
      <p:ext uri="{BB962C8B-B14F-4D97-AF65-F5344CB8AC3E}">
        <p14:creationId xmlns:p14="http://schemas.microsoft.com/office/powerpoint/2010/main" val="245350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18D9-6780-E047-8770-9CD2A7039E40}"/>
              </a:ext>
            </a:extLst>
          </p:cNvPr>
          <p:cNvSpPr>
            <a:spLocks noGrp="1"/>
          </p:cNvSpPr>
          <p:nvPr>
            <p:ph type="title"/>
          </p:nvPr>
        </p:nvSpPr>
        <p:spPr>
          <a:xfrm>
            <a:off x="838199" y="583369"/>
            <a:ext cx="10515600" cy="1325563"/>
          </a:xfrm>
        </p:spPr>
        <p:txBody>
          <a:bodyPr>
            <a:normAutofit fontScale="90000"/>
          </a:bodyPr>
          <a:lstStyle/>
          <a:p>
            <a:r>
              <a:rPr lang="en-US" dirty="0"/>
              <a:t>Migration rates and effective population sizes can be informed from outside data using a GLM approach</a:t>
            </a:r>
          </a:p>
        </p:txBody>
      </p:sp>
      <p:pic>
        <p:nvPicPr>
          <p:cNvPr id="5" name="Content Placeholder 4">
            <a:extLst>
              <a:ext uri="{FF2B5EF4-FFF2-40B4-BE49-F238E27FC236}">
                <a16:creationId xmlns:a16="http://schemas.microsoft.com/office/drawing/2014/main" id="{33848B9F-1BE9-F945-8C96-36EE43B87D8A}"/>
              </a:ext>
            </a:extLst>
          </p:cNvPr>
          <p:cNvPicPr>
            <a:picLocks noGrp="1" noChangeAspect="1"/>
          </p:cNvPicPr>
          <p:nvPr>
            <p:ph idx="1"/>
          </p:nvPr>
        </p:nvPicPr>
        <p:blipFill>
          <a:blip r:embed="rId2"/>
          <a:stretch>
            <a:fillRect/>
          </a:stretch>
        </p:blipFill>
        <p:spPr>
          <a:xfrm>
            <a:off x="2077620" y="1908932"/>
            <a:ext cx="8036759" cy="4422595"/>
          </a:xfrm>
        </p:spPr>
      </p:pic>
    </p:spTree>
    <p:extLst>
      <p:ext uri="{BB962C8B-B14F-4D97-AF65-F5344CB8AC3E}">
        <p14:creationId xmlns:p14="http://schemas.microsoft.com/office/powerpoint/2010/main" val="243888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D232-9803-384B-A638-531D933B0F53}"/>
              </a:ext>
            </a:extLst>
          </p:cNvPr>
          <p:cNvSpPr>
            <a:spLocks noGrp="1"/>
          </p:cNvSpPr>
          <p:nvPr>
            <p:ph type="title"/>
          </p:nvPr>
        </p:nvSpPr>
        <p:spPr/>
        <p:txBody>
          <a:bodyPr/>
          <a:lstStyle/>
          <a:p>
            <a:r>
              <a:rPr lang="en-US" dirty="0"/>
              <a:t>Migration rates in the DTA model can be informed by transportation Data</a:t>
            </a:r>
          </a:p>
        </p:txBody>
      </p:sp>
      <p:pic>
        <p:nvPicPr>
          <p:cNvPr id="4" name="Picture 2">
            <a:extLst>
              <a:ext uri="{FF2B5EF4-FFF2-40B4-BE49-F238E27FC236}">
                <a16:creationId xmlns:a16="http://schemas.microsoft.com/office/drawing/2014/main" id="{F58E3A1B-D2F7-7448-A95D-7AEDDE4DF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05" y="1690688"/>
            <a:ext cx="5047698"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BD0EC7-4DA9-2848-A2AE-B1426168ACDE}"/>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2014, </a:t>
            </a:r>
            <a:r>
              <a:rPr lang="en-US" i="1" dirty="0" err="1"/>
              <a:t>PLoS</a:t>
            </a:r>
            <a:r>
              <a:rPr lang="en-US" i="1" dirty="0"/>
              <a:t> Path.</a:t>
            </a:r>
          </a:p>
        </p:txBody>
      </p:sp>
      <p:pic>
        <p:nvPicPr>
          <p:cNvPr id="6" name="Picture 2">
            <a:extLst>
              <a:ext uri="{FF2B5EF4-FFF2-40B4-BE49-F238E27FC236}">
                <a16:creationId xmlns:a16="http://schemas.microsoft.com/office/drawing/2014/main" id="{44D0FD03-5DBE-1640-852E-27FF3F0A1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841"/>
          <a:stretch/>
        </p:blipFill>
        <p:spPr bwMode="auto">
          <a:xfrm>
            <a:off x="6947277" y="1575033"/>
            <a:ext cx="3327639" cy="502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1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trees are formed by population processes and contain information about them</a:t>
            </a:r>
          </a:p>
        </p:txBody>
      </p:sp>
      <p:pic>
        <p:nvPicPr>
          <p:cNvPr id="8" name="Content Placeholder 7">
            <a:extLst>
              <a:ext uri="{FF2B5EF4-FFF2-40B4-BE49-F238E27FC236}">
                <a16:creationId xmlns:a16="http://schemas.microsoft.com/office/drawing/2014/main" id="{A2F2B03A-2ACB-EF48-B8E5-651DAF5E7FCD}"/>
              </a:ext>
            </a:extLst>
          </p:cNvPr>
          <p:cNvPicPr>
            <a:picLocks noGrp="1" noChangeAspect="1"/>
          </p:cNvPicPr>
          <p:nvPr>
            <p:ph idx="1"/>
          </p:nvPr>
        </p:nvPicPr>
        <p:blipFill>
          <a:blip r:embed="rId2"/>
          <a:stretch>
            <a:fillRect/>
          </a:stretch>
        </p:blipFill>
        <p:spPr>
          <a:xfrm>
            <a:off x="1439953" y="2189019"/>
            <a:ext cx="9312094" cy="3527930"/>
          </a:xfrm>
        </p:spPr>
      </p:pic>
    </p:spTree>
    <p:extLst>
      <p:ext uri="{BB962C8B-B14F-4D97-AF65-F5344CB8AC3E}">
        <p14:creationId xmlns:p14="http://schemas.microsoft.com/office/powerpoint/2010/main" val="79783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a:xfrm>
            <a:off x="4849090" y="365125"/>
            <a:ext cx="6504709" cy="1837748"/>
          </a:xfrm>
        </p:spPr>
        <p:txBody>
          <a:bodyPr>
            <a:normAutofit fontScale="90000"/>
          </a:bodyPr>
          <a:lstStyle/>
          <a:p>
            <a:r>
              <a:rPr lang="en-US" dirty="0"/>
              <a:t>Time dependent predictors can be linked to migration rates and effective population sizes</a:t>
            </a:r>
          </a:p>
        </p:txBody>
      </p:sp>
      <p:pic>
        <p:nvPicPr>
          <p:cNvPr id="4" name="Content Placeholder 3">
            <a:extLst>
              <a:ext uri="{FF2B5EF4-FFF2-40B4-BE49-F238E27FC236}">
                <a16:creationId xmlns:a16="http://schemas.microsoft.com/office/drawing/2014/main" id="{FACC5309-9E68-D348-9C14-13544B52029E}"/>
              </a:ext>
            </a:extLst>
          </p:cNvPr>
          <p:cNvPicPr>
            <a:picLocks noGrp="1" noChangeAspect="1"/>
          </p:cNvPicPr>
          <p:nvPr>
            <p:ph idx="1"/>
          </p:nvPr>
        </p:nvPicPr>
        <p:blipFill>
          <a:blip r:embed="rId2"/>
          <a:stretch>
            <a:fillRect/>
          </a:stretch>
        </p:blipFill>
        <p:spPr>
          <a:xfrm>
            <a:off x="624102" y="220398"/>
            <a:ext cx="4224989" cy="6507665"/>
          </a:xfrm>
        </p:spPr>
      </p:pic>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Müller et al., 2019, </a:t>
            </a:r>
            <a:r>
              <a:rPr lang="en-US" i="1" dirty="0"/>
              <a:t>Virus </a:t>
            </a:r>
            <a:r>
              <a:rPr lang="en-US" i="1" dirty="0" err="1"/>
              <a:t>Evol</a:t>
            </a:r>
            <a:r>
              <a:rPr lang="en-US" i="1" dirty="0"/>
              <a:t>.</a:t>
            </a:r>
          </a:p>
        </p:txBody>
      </p:sp>
      <p:pic>
        <p:nvPicPr>
          <p:cNvPr id="7" name="Picture 6">
            <a:extLst>
              <a:ext uri="{FF2B5EF4-FFF2-40B4-BE49-F238E27FC236}">
                <a16:creationId xmlns:a16="http://schemas.microsoft.com/office/drawing/2014/main" id="{5C393050-EB2D-CE4A-A106-1E322ABB4654}"/>
              </a:ext>
            </a:extLst>
          </p:cNvPr>
          <p:cNvPicPr>
            <a:picLocks noChangeAspect="1"/>
          </p:cNvPicPr>
          <p:nvPr/>
        </p:nvPicPr>
        <p:blipFill>
          <a:blip r:embed="rId3"/>
          <a:stretch>
            <a:fillRect/>
          </a:stretch>
        </p:blipFill>
        <p:spPr>
          <a:xfrm>
            <a:off x="4922029" y="2573517"/>
            <a:ext cx="3972589" cy="3972589"/>
          </a:xfrm>
          <a:prstGeom prst="rect">
            <a:avLst/>
          </a:prstGeom>
        </p:spPr>
      </p:pic>
    </p:spTree>
    <p:extLst>
      <p:ext uri="{BB962C8B-B14F-4D97-AF65-F5344CB8AC3E}">
        <p14:creationId xmlns:p14="http://schemas.microsoft.com/office/powerpoint/2010/main" val="105907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2016 and 2017, there was an Influenza A/H5N8 outbreak in France</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21</a:t>
            </a:fld>
            <a:endParaRPr lang="en-US" dirty="0"/>
          </a:p>
        </p:txBody>
      </p:sp>
      <p:pic>
        <p:nvPicPr>
          <p:cNvPr id="5" name="Picture 4" descr="A group of penguins&#10;&#10;Description automatically generated with medium confidence">
            <a:extLst>
              <a:ext uri="{FF2B5EF4-FFF2-40B4-BE49-F238E27FC236}">
                <a16:creationId xmlns:a16="http://schemas.microsoft.com/office/drawing/2014/main" id="{02E5DACD-E821-7142-A36E-242E3069EA93}"/>
              </a:ext>
            </a:extLst>
          </p:cNvPr>
          <p:cNvPicPr>
            <a:picLocks noChangeAspect="1"/>
          </p:cNvPicPr>
          <p:nvPr/>
        </p:nvPicPr>
        <p:blipFill>
          <a:blip r:embed="rId3"/>
          <a:stretch>
            <a:fillRect/>
          </a:stretch>
        </p:blipFill>
        <p:spPr>
          <a:xfrm>
            <a:off x="2434002" y="1559521"/>
            <a:ext cx="6751734" cy="4182142"/>
          </a:xfrm>
          <a:prstGeom prst="rect">
            <a:avLst/>
          </a:prstGeom>
        </p:spPr>
      </p:pic>
      <p:sp>
        <p:nvSpPr>
          <p:cNvPr id="6" name="TextBox 5">
            <a:extLst>
              <a:ext uri="{FF2B5EF4-FFF2-40B4-BE49-F238E27FC236}">
                <a16:creationId xmlns:a16="http://schemas.microsoft.com/office/drawing/2014/main" id="{FE849363-506C-B348-8417-C984A72A010A}"/>
              </a:ext>
            </a:extLst>
          </p:cNvPr>
          <p:cNvSpPr txBox="1"/>
          <p:nvPr/>
        </p:nvSpPr>
        <p:spPr>
          <a:xfrm>
            <a:off x="1319038" y="6079351"/>
            <a:ext cx="8981661" cy="276999"/>
          </a:xfrm>
          <a:prstGeom prst="rect">
            <a:avLst/>
          </a:prstGeom>
          <a:noFill/>
        </p:spPr>
        <p:txBody>
          <a:bodyPr wrap="square" rtlCol="0">
            <a:spAutoFit/>
          </a:bodyPr>
          <a:lstStyle/>
          <a:p>
            <a:r>
              <a:rPr lang="en-US" sz="1200" dirty="0"/>
              <a:t>https://</a:t>
            </a:r>
            <a:r>
              <a:rPr lang="en-US" sz="1200" dirty="0" err="1"/>
              <a:t>www.nbcnews.com</a:t>
            </a:r>
            <a:r>
              <a:rPr lang="en-US" sz="1200" dirty="0"/>
              <a:t>/news/world/french-foie-gras-makers-fear-worst-bird-flu-toll-rises-n721276</a:t>
            </a:r>
          </a:p>
        </p:txBody>
      </p:sp>
    </p:spTree>
    <p:extLst>
      <p:ext uri="{BB962C8B-B14F-4D97-AF65-F5344CB8AC3E}">
        <p14:creationId xmlns:p14="http://schemas.microsoft.com/office/powerpoint/2010/main" val="410463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Cases first appeared in the department (state) of tarn and H5N8 was soon detected in other regions as well</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22</a:t>
            </a:fld>
            <a:endParaRPr lang="en-US" dirty="0"/>
          </a:p>
        </p:txBody>
      </p:sp>
      <p:pic>
        <p:nvPicPr>
          <p:cNvPr id="8" name="Image 10">
            <a:extLst>
              <a:ext uri="{FF2B5EF4-FFF2-40B4-BE49-F238E27FC236}">
                <a16:creationId xmlns:a16="http://schemas.microsoft.com/office/drawing/2014/main" id="{23A0367F-DD81-224B-B441-554460A47AC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24372" y="1646860"/>
            <a:ext cx="7296706" cy="4260227"/>
          </a:xfrm>
          <a:prstGeom prst="rect">
            <a:avLst/>
          </a:prstGeom>
          <a:ln w="12700" cap="sq">
            <a:noFill/>
            <a:prstDash val="solid"/>
            <a:miter lim="800000"/>
          </a:ln>
          <a:effectLst/>
        </p:spPr>
      </p:pic>
      <p:sp>
        <p:nvSpPr>
          <p:cNvPr id="9" name="TextBox 8">
            <a:extLst>
              <a:ext uri="{FF2B5EF4-FFF2-40B4-BE49-F238E27FC236}">
                <a16:creationId xmlns:a16="http://schemas.microsoft.com/office/drawing/2014/main" id="{5737A316-BA56-D64C-88FE-F2EBA7F59AD4}"/>
              </a:ext>
            </a:extLst>
          </p:cNvPr>
          <p:cNvSpPr txBox="1"/>
          <p:nvPr/>
        </p:nvSpPr>
        <p:spPr>
          <a:xfrm>
            <a:off x="8610600" y="6015315"/>
            <a:ext cx="3289854" cy="369332"/>
          </a:xfrm>
          <a:prstGeom prst="rect">
            <a:avLst/>
          </a:prstGeom>
          <a:noFill/>
        </p:spPr>
        <p:txBody>
          <a:bodyPr wrap="square" rtlCol="0">
            <a:spAutoFit/>
          </a:bodyPr>
          <a:lstStyle/>
          <a:p>
            <a:r>
              <a:rPr lang="en-GB" dirty="0"/>
              <a:t>Chakraborty</a:t>
            </a:r>
            <a:r>
              <a:rPr lang="en-US" dirty="0"/>
              <a:t> et al., </a:t>
            </a:r>
            <a:r>
              <a:rPr lang="en-US" i="1" dirty="0"/>
              <a:t>2021, </a:t>
            </a:r>
            <a:r>
              <a:rPr lang="en-US" dirty="0" err="1"/>
              <a:t>BioRxiv</a:t>
            </a:r>
            <a:endParaRPr lang="en-US" dirty="0"/>
          </a:p>
        </p:txBody>
      </p:sp>
    </p:spTree>
    <p:extLst>
      <p:ext uri="{BB962C8B-B14F-4D97-AF65-F5344CB8AC3E}">
        <p14:creationId xmlns:p14="http://schemas.microsoft.com/office/powerpoint/2010/main" val="378513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MASCOT-GLM reconstructs Tarn to be the most likely source, consistent with case data</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23</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8401050" y="6015315"/>
            <a:ext cx="3499404" cy="369332"/>
          </a:xfrm>
          <a:prstGeom prst="rect">
            <a:avLst/>
          </a:prstGeom>
          <a:noFill/>
        </p:spPr>
        <p:txBody>
          <a:bodyPr wrap="square" rtlCol="0">
            <a:spAutoFit/>
          </a:bodyPr>
          <a:lstStyle/>
          <a:p>
            <a:r>
              <a:rPr lang="en-GB" dirty="0"/>
              <a:t>Chakraborty</a:t>
            </a:r>
            <a:r>
              <a:rPr lang="en-US" dirty="0"/>
              <a:t> et al., </a:t>
            </a:r>
            <a:r>
              <a:rPr lang="en-US" i="1" dirty="0"/>
              <a:t>2021, </a:t>
            </a:r>
            <a:r>
              <a:rPr lang="en-US" dirty="0" err="1"/>
              <a:t>BioRxiv</a:t>
            </a:r>
            <a:endParaRPr lang="en-US" dirty="0"/>
          </a:p>
        </p:txBody>
      </p:sp>
      <p:pic>
        <p:nvPicPr>
          <p:cNvPr id="6" name="Image 23">
            <a:extLst>
              <a:ext uri="{FF2B5EF4-FFF2-40B4-BE49-F238E27FC236}">
                <a16:creationId xmlns:a16="http://schemas.microsoft.com/office/drawing/2014/main" id="{0A98AD4E-EC3F-6747-824C-88C77F6574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65774" y="1408430"/>
            <a:ext cx="7909559" cy="4606885"/>
          </a:xfrm>
          <a:prstGeom prst="rect">
            <a:avLst/>
          </a:prstGeom>
          <a:ln w="12700" cap="sq">
            <a:noFill/>
            <a:miter lim="800000"/>
          </a:ln>
          <a:effectLst/>
        </p:spPr>
      </p:pic>
    </p:spTree>
    <p:extLst>
      <p:ext uri="{BB962C8B-B14F-4D97-AF65-F5344CB8AC3E}">
        <p14:creationId xmlns:p14="http://schemas.microsoft.com/office/powerpoint/2010/main" val="99171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Not accounting for population dynamics can impact the inference of ancestral states</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24</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11" name="Picture 10">
            <a:extLst>
              <a:ext uri="{FF2B5EF4-FFF2-40B4-BE49-F238E27FC236}">
                <a16:creationId xmlns:a16="http://schemas.microsoft.com/office/drawing/2014/main" id="{5453D94B-7CB3-924B-BF75-66581366A288}"/>
              </a:ext>
            </a:extLst>
          </p:cNvPr>
          <p:cNvPicPr>
            <a:picLocks noChangeAspect="1"/>
          </p:cNvPicPr>
          <p:nvPr/>
        </p:nvPicPr>
        <p:blipFill>
          <a:blip r:embed="rId3"/>
          <a:stretch>
            <a:fillRect/>
          </a:stretch>
        </p:blipFill>
        <p:spPr>
          <a:xfrm>
            <a:off x="478970" y="1874520"/>
            <a:ext cx="11560629" cy="4046220"/>
          </a:xfrm>
          <a:prstGeom prst="rect">
            <a:avLst/>
          </a:prstGeom>
        </p:spPr>
      </p:pic>
    </p:spTree>
    <p:extLst>
      <p:ext uri="{BB962C8B-B14F-4D97-AF65-F5344CB8AC3E}">
        <p14:creationId xmlns:p14="http://schemas.microsoft.com/office/powerpoint/2010/main" val="1304483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a:xfrm>
            <a:off x="838200" y="590"/>
            <a:ext cx="10515600" cy="1325563"/>
          </a:xfrm>
        </p:spPr>
        <p:txBody>
          <a:bodyPr>
            <a:normAutofit/>
          </a:bodyPr>
          <a:lstStyle/>
          <a:p>
            <a:pPr algn="ctr"/>
            <a:r>
              <a:rPr lang="en-US" sz="2600" dirty="0">
                <a:latin typeface="Helvetica" pitchFamily="2" charset="0"/>
              </a:rPr>
              <a:t>Ancestral state reconstruction of ZIKV in South America looks completely different based on whether population dynamics are 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25</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7" name="Picture 6">
            <a:extLst>
              <a:ext uri="{FF2B5EF4-FFF2-40B4-BE49-F238E27FC236}">
                <a16:creationId xmlns:a16="http://schemas.microsoft.com/office/drawing/2014/main" id="{8364D49F-AB50-A747-B4D0-7A5608101954}"/>
              </a:ext>
            </a:extLst>
          </p:cNvPr>
          <p:cNvPicPr>
            <a:picLocks noChangeAspect="1"/>
          </p:cNvPicPr>
          <p:nvPr/>
        </p:nvPicPr>
        <p:blipFill>
          <a:blip r:embed="rId3"/>
          <a:stretch>
            <a:fillRect/>
          </a:stretch>
        </p:blipFill>
        <p:spPr>
          <a:xfrm>
            <a:off x="2337463" y="1209771"/>
            <a:ext cx="6777167" cy="5647639"/>
          </a:xfrm>
          <a:prstGeom prst="rect">
            <a:avLst/>
          </a:prstGeom>
        </p:spPr>
      </p:pic>
    </p:spTree>
    <p:extLst>
      <p:ext uri="{BB962C8B-B14F-4D97-AF65-F5344CB8AC3E}">
        <p14:creationId xmlns:p14="http://schemas.microsoft.com/office/powerpoint/2010/main" val="296455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Population dynamics reconstruction looks different based on whether population structure </a:t>
            </a:r>
            <a:r>
              <a:rPr lang="en-US" sz="2600" dirty="0"/>
              <a:t>is </a:t>
            </a:r>
            <a:r>
              <a:rPr lang="en-US" sz="2600" dirty="0">
                <a:latin typeface="Helvetica" pitchFamily="2" charset="0"/>
              </a:rPr>
              <a:t>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26</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5" name="Picture 4">
            <a:extLst>
              <a:ext uri="{FF2B5EF4-FFF2-40B4-BE49-F238E27FC236}">
                <a16:creationId xmlns:a16="http://schemas.microsoft.com/office/drawing/2014/main" id="{BB3D6A0C-B0FB-6945-8595-6C0B78F3F915}"/>
              </a:ext>
            </a:extLst>
          </p:cNvPr>
          <p:cNvPicPr>
            <a:picLocks noChangeAspect="1"/>
          </p:cNvPicPr>
          <p:nvPr/>
        </p:nvPicPr>
        <p:blipFill rotWithShape="1">
          <a:blip r:embed="rId3"/>
          <a:srcRect r="49094"/>
          <a:stretch/>
        </p:blipFill>
        <p:spPr>
          <a:xfrm>
            <a:off x="3087547" y="1371600"/>
            <a:ext cx="5585749" cy="5486400"/>
          </a:xfrm>
          <a:prstGeom prst="rect">
            <a:avLst/>
          </a:prstGeom>
        </p:spPr>
      </p:pic>
    </p:spTree>
    <p:extLst>
      <p:ext uri="{BB962C8B-B14F-4D97-AF65-F5344CB8AC3E}">
        <p14:creationId xmlns:p14="http://schemas.microsoft.com/office/powerpoint/2010/main" val="1966008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Population dynamics reconstruction looks different based on whether population structure </a:t>
            </a:r>
            <a:r>
              <a:rPr lang="en-US" sz="2600" dirty="0"/>
              <a:t>is </a:t>
            </a:r>
            <a:r>
              <a:rPr lang="en-US" sz="2600" dirty="0">
                <a:latin typeface="Helvetica" pitchFamily="2" charset="0"/>
              </a:rPr>
              <a:t>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27</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5" name="Picture 4">
            <a:extLst>
              <a:ext uri="{FF2B5EF4-FFF2-40B4-BE49-F238E27FC236}">
                <a16:creationId xmlns:a16="http://schemas.microsoft.com/office/drawing/2014/main" id="{BB3D6A0C-B0FB-6945-8595-6C0B78F3F915}"/>
              </a:ext>
            </a:extLst>
          </p:cNvPr>
          <p:cNvPicPr>
            <a:picLocks noChangeAspect="1"/>
          </p:cNvPicPr>
          <p:nvPr/>
        </p:nvPicPr>
        <p:blipFill rotWithShape="1">
          <a:blip r:embed="rId3"/>
          <a:srcRect l="49851" b="52426"/>
          <a:stretch/>
        </p:blipFill>
        <p:spPr>
          <a:xfrm>
            <a:off x="1418874" y="1542117"/>
            <a:ext cx="9790241" cy="4643715"/>
          </a:xfrm>
          <a:prstGeom prst="rect">
            <a:avLst/>
          </a:prstGeom>
        </p:spPr>
      </p:pic>
    </p:spTree>
    <p:extLst>
      <p:ext uri="{BB962C8B-B14F-4D97-AF65-F5344CB8AC3E}">
        <p14:creationId xmlns:p14="http://schemas.microsoft.com/office/powerpoint/2010/main" val="15077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B360-8621-884F-B2CA-F0323C2109A9}"/>
              </a:ext>
            </a:extLst>
          </p:cNvPr>
          <p:cNvSpPr>
            <a:spLocks noGrp="1"/>
          </p:cNvSpPr>
          <p:nvPr>
            <p:ph type="title"/>
          </p:nvPr>
        </p:nvSpPr>
        <p:spPr/>
        <p:txBody>
          <a:bodyPr>
            <a:normAutofit/>
          </a:bodyPr>
          <a:lstStyle/>
          <a:p>
            <a:pPr algn="ctr"/>
            <a:r>
              <a:rPr lang="en-US" sz="2600" dirty="0">
                <a:latin typeface="Helvetica" pitchFamily="2" charset="0"/>
              </a:rPr>
              <a:t>Phylogenetic tree of SARS-CoV-2 sequences isolated in Washington State reveal multiple introductions. </a:t>
            </a:r>
          </a:p>
        </p:txBody>
      </p:sp>
      <p:sp>
        <p:nvSpPr>
          <p:cNvPr id="3" name="Slide Number Placeholder 2">
            <a:extLst>
              <a:ext uri="{FF2B5EF4-FFF2-40B4-BE49-F238E27FC236}">
                <a16:creationId xmlns:a16="http://schemas.microsoft.com/office/drawing/2014/main" id="{F12D9AE9-6F53-6C43-857E-C789B59051D1}"/>
              </a:ext>
            </a:extLst>
          </p:cNvPr>
          <p:cNvSpPr>
            <a:spLocks noGrp="1"/>
          </p:cNvSpPr>
          <p:nvPr>
            <p:ph type="sldNum" sz="quarter" idx="12"/>
          </p:nvPr>
        </p:nvSpPr>
        <p:spPr/>
        <p:txBody>
          <a:bodyPr/>
          <a:lstStyle/>
          <a:p>
            <a:fld id="{15B526FD-742D-DA43-B9D4-8A35AE5387EE}" type="slidenum">
              <a:rPr lang="en-US" smtClean="0"/>
              <a:t>28</a:t>
            </a:fld>
            <a:endParaRPr lang="en-US" dirty="0"/>
          </a:p>
        </p:txBody>
      </p:sp>
      <p:pic>
        <p:nvPicPr>
          <p:cNvPr id="26" name="ezgif.com-gif-maker" descr="ezgif.com-gif-maker">
            <a:hlinkClick r:id="" action="ppaction://media"/>
            <a:extLst>
              <a:ext uri="{FF2B5EF4-FFF2-40B4-BE49-F238E27FC236}">
                <a16:creationId xmlns:a16="http://schemas.microsoft.com/office/drawing/2014/main" id="{77FAFFB5-8626-7644-A3D8-3564C1EDBB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69" y="1735139"/>
            <a:ext cx="11881262" cy="4143375"/>
          </a:xfrm>
        </p:spPr>
      </p:pic>
      <p:sp>
        <p:nvSpPr>
          <p:cNvPr id="27" name="TextBox 26">
            <a:extLst>
              <a:ext uri="{FF2B5EF4-FFF2-40B4-BE49-F238E27FC236}">
                <a16:creationId xmlns:a16="http://schemas.microsoft.com/office/drawing/2014/main" id="{80834319-F45C-E745-B455-D65356CDC5B1}"/>
              </a:ext>
            </a:extLst>
          </p:cNvPr>
          <p:cNvSpPr txBox="1"/>
          <p:nvPr/>
        </p:nvSpPr>
        <p:spPr>
          <a:xfrm>
            <a:off x="2584450" y="6125647"/>
            <a:ext cx="7023100" cy="369332"/>
          </a:xfrm>
          <a:prstGeom prst="rect">
            <a:avLst/>
          </a:prstGeom>
          <a:noFill/>
        </p:spPr>
        <p:txBody>
          <a:bodyPr wrap="square" rtlCol="0">
            <a:spAutoFit/>
          </a:bodyPr>
          <a:lstStyle/>
          <a:p>
            <a:r>
              <a:rPr lang="en-US" i="1" dirty="0"/>
              <a:t>https://</a:t>
            </a:r>
            <a:r>
              <a:rPr lang="en-US" i="1" dirty="0" err="1"/>
              <a:t>nextstrain.org</a:t>
            </a:r>
            <a:r>
              <a:rPr lang="en-US" i="1" dirty="0"/>
              <a:t>/groups/blab/</a:t>
            </a:r>
            <a:r>
              <a:rPr lang="en-US" i="1" dirty="0" err="1"/>
              <a:t>ncov</a:t>
            </a:r>
            <a:r>
              <a:rPr lang="en-US" i="1" dirty="0"/>
              <a:t>/</a:t>
            </a:r>
            <a:r>
              <a:rPr lang="en-US" i="1" dirty="0" err="1"/>
              <a:t>wa-phylodynamics?c</a:t>
            </a:r>
            <a:r>
              <a:rPr lang="en-US" i="1" dirty="0"/>
              <a:t>=county</a:t>
            </a:r>
          </a:p>
        </p:txBody>
      </p:sp>
    </p:spTree>
    <p:extLst>
      <p:ext uri="{BB962C8B-B14F-4D97-AF65-F5344CB8AC3E}">
        <p14:creationId xmlns:p14="http://schemas.microsoft.com/office/powerpoint/2010/main" val="6842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5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67C-2570-5044-9FA4-874E3777D830}"/>
              </a:ext>
            </a:extLst>
          </p:cNvPr>
          <p:cNvSpPr>
            <a:spLocks noGrp="1"/>
          </p:cNvSpPr>
          <p:nvPr>
            <p:ph type="title"/>
          </p:nvPr>
        </p:nvSpPr>
        <p:spPr/>
        <p:txBody>
          <a:bodyPr>
            <a:normAutofit/>
          </a:bodyPr>
          <a:lstStyle/>
          <a:p>
            <a:r>
              <a:rPr lang="en-US" dirty="0"/>
              <a:t>“Multitree” models to model population structure with an unstructured model</a:t>
            </a:r>
          </a:p>
        </p:txBody>
      </p:sp>
      <p:sp>
        <p:nvSpPr>
          <p:cNvPr id="4" name="Slide Number Placeholder 3">
            <a:extLst>
              <a:ext uri="{FF2B5EF4-FFF2-40B4-BE49-F238E27FC236}">
                <a16:creationId xmlns:a16="http://schemas.microsoft.com/office/drawing/2014/main" id="{E55500DD-D71B-284E-BC2D-2AD9E344C075}"/>
              </a:ext>
            </a:extLst>
          </p:cNvPr>
          <p:cNvSpPr>
            <a:spLocks noGrp="1"/>
          </p:cNvSpPr>
          <p:nvPr>
            <p:ph type="sldNum" sz="quarter" idx="12"/>
          </p:nvPr>
        </p:nvSpPr>
        <p:spPr/>
        <p:txBody>
          <a:bodyPr/>
          <a:lstStyle/>
          <a:p>
            <a:fld id="{15B526FD-742D-DA43-B9D4-8A35AE5387EE}" type="slidenum">
              <a:rPr lang="en-US" smtClean="0"/>
              <a:t>29</a:t>
            </a:fld>
            <a:endParaRPr lang="en-US" dirty="0"/>
          </a:p>
        </p:txBody>
      </p:sp>
      <p:sp>
        <p:nvSpPr>
          <p:cNvPr id="25" name="TextBox 24">
            <a:extLst>
              <a:ext uri="{FF2B5EF4-FFF2-40B4-BE49-F238E27FC236}">
                <a16:creationId xmlns:a16="http://schemas.microsoft.com/office/drawing/2014/main" id="{760368B0-2CAA-0745-8AE0-CF12183B1237}"/>
              </a:ext>
            </a:extLst>
          </p:cNvPr>
          <p:cNvSpPr txBox="1"/>
          <p:nvPr/>
        </p:nvSpPr>
        <p:spPr>
          <a:xfrm>
            <a:off x="7387703" y="6183438"/>
            <a:ext cx="3572397" cy="369332"/>
          </a:xfrm>
          <a:prstGeom prst="rect">
            <a:avLst/>
          </a:prstGeom>
          <a:noFill/>
        </p:spPr>
        <p:txBody>
          <a:bodyPr wrap="square" rtlCol="0">
            <a:spAutoFit/>
          </a:bodyPr>
          <a:lstStyle/>
          <a:p>
            <a:r>
              <a:rPr lang="en-US" dirty="0"/>
              <a:t>Müller et al. (2021), </a:t>
            </a:r>
            <a:r>
              <a:rPr lang="en-US" i="1" dirty="0"/>
              <a:t>Sci. Trans. Med.</a:t>
            </a:r>
          </a:p>
        </p:txBody>
      </p:sp>
      <p:pic>
        <p:nvPicPr>
          <p:cNvPr id="8" name="Picture 7" descr="A picture containing blur, night sky&#10;&#10;Description automatically generated">
            <a:extLst>
              <a:ext uri="{FF2B5EF4-FFF2-40B4-BE49-F238E27FC236}">
                <a16:creationId xmlns:a16="http://schemas.microsoft.com/office/drawing/2014/main" id="{C86D024D-C18A-6244-B9F4-013161F04905}"/>
              </a:ext>
            </a:extLst>
          </p:cNvPr>
          <p:cNvPicPr>
            <a:picLocks noChangeAspect="1"/>
          </p:cNvPicPr>
          <p:nvPr/>
        </p:nvPicPr>
        <p:blipFill>
          <a:blip r:embed="rId3"/>
          <a:stretch>
            <a:fillRect/>
          </a:stretch>
        </p:blipFill>
        <p:spPr>
          <a:xfrm>
            <a:off x="2718766" y="1948800"/>
            <a:ext cx="6754467" cy="4149438"/>
          </a:xfrm>
          <a:prstGeom prst="rect">
            <a:avLst/>
          </a:prstGeom>
        </p:spPr>
      </p:pic>
    </p:spTree>
    <p:extLst>
      <p:ext uri="{BB962C8B-B14F-4D97-AF65-F5344CB8AC3E}">
        <p14:creationId xmlns:p14="http://schemas.microsoft.com/office/powerpoint/2010/main" val="208079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156C-D0FE-0A41-8AA1-3C78352115AE}"/>
              </a:ext>
            </a:extLst>
          </p:cNvPr>
          <p:cNvSpPr>
            <a:spLocks noGrp="1"/>
          </p:cNvSpPr>
          <p:nvPr>
            <p:ph type="title"/>
          </p:nvPr>
        </p:nvSpPr>
        <p:spPr/>
        <p:txBody>
          <a:bodyPr/>
          <a:lstStyle/>
          <a:p>
            <a:r>
              <a:rPr lang="en-US" dirty="0"/>
              <a:t>H3N2 sequences show spatial clustering</a:t>
            </a:r>
          </a:p>
        </p:txBody>
      </p:sp>
      <p:pic>
        <p:nvPicPr>
          <p:cNvPr id="5" name="Content Placeholder 4" descr="A close up of a map&#10;&#10;Description automatically generated">
            <a:extLst>
              <a:ext uri="{FF2B5EF4-FFF2-40B4-BE49-F238E27FC236}">
                <a16:creationId xmlns:a16="http://schemas.microsoft.com/office/drawing/2014/main" id="{E0751AA9-DA9C-BA4F-8C87-9FBB425A0FCB}"/>
              </a:ext>
            </a:extLst>
          </p:cNvPr>
          <p:cNvPicPr>
            <a:picLocks noGrp="1" noChangeAspect="1"/>
          </p:cNvPicPr>
          <p:nvPr>
            <p:ph idx="1"/>
          </p:nvPr>
        </p:nvPicPr>
        <p:blipFill>
          <a:blip r:embed="rId2"/>
          <a:stretch>
            <a:fillRect/>
          </a:stretch>
        </p:blipFill>
        <p:spPr>
          <a:xfrm>
            <a:off x="2631780" y="1825625"/>
            <a:ext cx="6928440" cy="4351338"/>
          </a:xfrm>
        </p:spPr>
      </p:pic>
      <p:sp>
        <p:nvSpPr>
          <p:cNvPr id="6" name="TextBox 5">
            <a:extLst>
              <a:ext uri="{FF2B5EF4-FFF2-40B4-BE49-F238E27FC236}">
                <a16:creationId xmlns:a16="http://schemas.microsoft.com/office/drawing/2014/main" id="{107E97FC-AF98-154C-9D50-B35597771BD3}"/>
              </a:ext>
            </a:extLst>
          </p:cNvPr>
          <p:cNvSpPr txBox="1"/>
          <p:nvPr/>
        </p:nvSpPr>
        <p:spPr>
          <a:xfrm>
            <a:off x="9036424" y="6488668"/>
            <a:ext cx="3155576" cy="369332"/>
          </a:xfrm>
          <a:prstGeom prst="rect">
            <a:avLst/>
          </a:prstGeom>
          <a:noFill/>
        </p:spPr>
        <p:txBody>
          <a:bodyPr wrap="square" rtlCol="0">
            <a:spAutoFit/>
          </a:bodyPr>
          <a:lstStyle/>
          <a:p>
            <a:r>
              <a:rPr lang="en-US" dirty="0"/>
              <a:t>Bedford et al., 2010, </a:t>
            </a:r>
            <a:r>
              <a:rPr lang="en-US" i="1" dirty="0" err="1"/>
              <a:t>PLoS</a:t>
            </a:r>
            <a:r>
              <a:rPr lang="en-US" i="1" dirty="0"/>
              <a:t> Path.</a:t>
            </a:r>
          </a:p>
        </p:txBody>
      </p:sp>
    </p:spTree>
    <p:extLst>
      <p:ext uri="{BB962C8B-B14F-4D97-AF65-F5344CB8AC3E}">
        <p14:creationId xmlns:p14="http://schemas.microsoft.com/office/powerpoint/2010/main" val="344255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67C-2570-5044-9FA4-874E3777D830}"/>
              </a:ext>
            </a:extLst>
          </p:cNvPr>
          <p:cNvSpPr>
            <a:spLocks noGrp="1"/>
          </p:cNvSpPr>
          <p:nvPr>
            <p:ph type="title"/>
          </p:nvPr>
        </p:nvSpPr>
        <p:spPr/>
        <p:txBody>
          <a:bodyPr>
            <a:normAutofit fontScale="90000"/>
          </a:bodyPr>
          <a:lstStyle/>
          <a:p>
            <a:r>
              <a:rPr lang="en-US" dirty="0"/>
              <a:t>Reconstructing the effective population size of the spike variants reveals different temporal patterns</a:t>
            </a:r>
          </a:p>
        </p:txBody>
      </p:sp>
      <p:sp>
        <p:nvSpPr>
          <p:cNvPr id="4" name="Slide Number Placeholder 3">
            <a:extLst>
              <a:ext uri="{FF2B5EF4-FFF2-40B4-BE49-F238E27FC236}">
                <a16:creationId xmlns:a16="http://schemas.microsoft.com/office/drawing/2014/main" id="{E55500DD-D71B-284E-BC2D-2AD9E344C075}"/>
              </a:ext>
            </a:extLst>
          </p:cNvPr>
          <p:cNvSpPr>
            <a:spLocks noGrp="1"/>
          </p:cNvSpPr>
          <p:nvPr>
            <p:ph type="sldNum" sz="quarter" idx="12"/>
          </p:nvPr>
        </p:nvSpPr>
        <p:spPr/>
        <p:txBody>
          <a:bodyPr/>
          <a:lstStyle/>
          <a:p>
            <a:fld id="{15B526FD-742D-DA43-B9D4-8A35AE5387EE}" type="slidenum">
              <a:rPr lang="en-US" smtClean="0"/>
              <a:t>30</a:t>
            </a:fld>
            <a:endParaRPr lang="en-US" dirty="0"/>
          </a:p>
        </p:txBody>
      </p:sp>
      <p:sp>
        <p:nvSpPr>
          <p:cNvPr id="25" name="TextBox 24">
            <a:extLst>
              <a:ext uri="{FF2B5EF4-FFF2-40B4-BE49-F238E27FC236}">
                <a16:creationId xmlns:a16="http://schemas.microsoft.com/office/drawing/2014/main" id="{760368B0-2CAA-0745-8AE0-CF12183B1237}"/>
              </a:ext>
            </a:extLst>
          </p:cNvPr>
          <p:cNvSpPr txBox="1"/>
          <p:nvPr/>
        </p:nvSpPr>
        <p:spPr>
          <a:xfrm>
            <a:off x="7387703" y="6183438"/>
            <a:ext cx="3572397" cy="369332"/>
          </a:xfrm>
          <a:prstGeom prst="rect">
            <a:avLst/>
          </a:prstGeom>
          <a:noFill/>
        </p:spPr>
        <p:txBody>
          <a:bodyPr wrap="square" rtlCol="0">
            <a:spAutoFit/>
          </a:bodyPr>
          <a:lstStyle/>
          <a:p>
            <a:r>
              <a:rPr lang="en-US" dirty="0"/>
              <a:t>Müller et al. (2021), </a:t>
            </a:r>
            <a:r>
              <a:rPr lang="en-US" i="1" dirty="0"/>
              <a:t>Sci. Trans. Med.</a:t>
            </a:r>
          </a:p>
        </p:txBody>
      </p:sp>
      <p:pic>
        <p:nvPicPr>
          <p:cNvPr id="7" name="Content Placeholder 6">
            <a:extLst>
              <a:ext uri="{FF2B5EF4-FFF2-40B4-BE49-F238E27FC236}">
                <a16:creationId xmlns:a16="http://schemas.microsoft.com/office/drawing/2014/main" id="{D4B21735-6D31-924C-98F9-68E236A439B1}"/>
              </a:ext>
            </a:extLst>
          </p:cNvPr>
          <p:cNvPicPr>
            <a:picLocks noGrp="1" noChangeAspect="1"/>
          </p:cNvPicPr>
          <p:nvPr>
            <p:ph idx="1"/>
          </p:nvPr>
        </p:nvPicPr>
        <p:blipFill>
          <a:blip r:embed="rId3"/>
          <a:stretch>
            <a:fillRect/>
          </a:stretch>
        </p:blipFill>
        <p:spPr>
          <a:xfrm>
            <a:off x="1231900" y="2000125"/>
            <a:ext cx="10485946" cy="4369144"/>
          </a:xfrm>
        </p:spPr>
      </p:pic>
      <p:pic>
        <p:nvPicPr>
          <p:cNvPr id="10" name="Picture 9">
            <a:extLst>
              <a:ext uri="{FF2B5EF4-FFF2-40B4-BE49-F238E27FC236}">
                <a16:creationId xmlns:a16="http://schemas.microsoft.com/office/drawing/2014/main" id="{7F7900CA-FA40-B344-B108-8ECE8698F9F3}"/>
              </a:ext>
            </a:extLst>
          </p:cNvPr>
          <p:cNvPicPr>
            <a:picLocks noChangeAspect="1"/>
          </p:cNvPicPr>
          <p:nvPr/>
        </p:nvPicPr>
        <p:blipFill rotWithShape="1">
          <a:blip r:embed="rId4"/>
          <a:srcRect l="45506" t="74029" r="35243"/>
          <a:stretch/>
        </p:blipFill>
        <p:spPr>
          <a:xfrm>
            <a:off x="7925232" y="2209800"/>
            <a:ext cx="3034868" cy="767665"/>
          </a:xfrm>
          <a:prstGeom prst="rect">
            <a:avLst/>
          </a:prstGeom>
        </p:spPr>
      </p:pic>
    </p:spTree>
    <p:extLst>
      <p:ext uri="{BB962C8B-B14F-4D97-AF65-F5344CB8AC3E}">
        <p14:creationId xmlns:p14="http://schemas.microsoft.com/office/powerpoint/2010/main" val="1099171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67C-2570-5044-9FA4-874E3777D830}"/>
              </a:ext>
            </a:extLst>
          </p:cNvPr>
          <p:cNvSpPr>
            <a:spLocks noGrp="1"/>
          </p:cNvSpPr>
          <p:nvPr>
            <p:ph type="title"/>
          </p:nvPr>
        </p:nvSpPr>
        <p:spPr/>
        <p:txBody>
          <a:bodyPr>
            <a:normAutofit fontScale="90000"/>
          </a:bodyPr>
          <a:lstStyle/>
          <a:p>
            <a:r>
              <a:rPr lang="en-US" dirty="0"/>
              <a:t>Introductions played different roles in the spread of different SARS-CoV-2 spike variants</a:t>
            </a:r>
          </a:p>
        </p:txBody>
      </p:sp>
      <p:sp>
        <p:nvSpPr>
          <p:cNvPr id="4" name="Slide Number Placeholder 3">
            <a:extLst>
              <a:ext uri="{FF2B5EF4-FFF2-40B4-BE49-F238E27FC236}">
                <a16:creationId xmlns:a16="http://schemas.microsoft.com/office/drawing/2014/main" id="{E55500DD-D71B-284E-BC2D-2AD9E344C075}"/>
              </a:ext>
            </a:extLst>
          </p:cNvPr>
          <p:cNvSpPr>
            <a:spLocks noGrp="1"/>
          </p:cNvSpPr>
          <p:nvPr>
            <p:ph type="sldNum" sz="quarter" idx="12"/>
          </p:nvPr>
        </p:nvSpPr>
        <p:spPr/>
        <p:txBody>
          <a:bodyPr/>
          <a:lstStyle/>
          <a:p>
            <a:fld id="{15B526FD-742D-DA43-B9D4-8A35AE5387EE}" type="slidenum">
              <a:rPr lang="en-US" smtClean="0"/>
              <a:t>31</a:t>
            </a:fld>
            <a:endParaRPr lang="en-US" dirty="0"/>
          </a:p>
        </p:txBody>
      </p:sp>
      <p:pic>
        <p:nvPicPr>
          <p:cNvPr id="17" name="Content Placeholder 16">
            <a:extLst>
              <a:ext uri="{FF2B5EF4-FFF2-40B4-BE49-F238E27FC236}">
                <a16:creationId xmlns:a16="http://schemas.microsoft.com/office/drawing/2014/main" id="{2720195A-020B-724D-8BEC-367827C7C7DF}"/>
              </a:ext>
            </a:extLst>
          </p:cNvPr>
          <p:cNvPicPr>
            <a:picLocks noGrp="1" noChangeAspect="1"/>
          </p:cNvPicPr>
          <p:nvPr>
            <p:ph idx="1"/>
          </p:nvPr>
        </p:nvPicPr>
        <p:blipFill>
          <a:blip r:embed="rId3"/>
          <a:stretch>
            <a:fillRect/>
          </a:stretch>
        </p:blipFill>
        <p:spPr>
          <a:xfrm>
            <a:off x="1625600" y="1689444"/>
            <a:ext cx="8356600" cy="4775200"/>
          </a:xfrm>
        </p:spPr>
      </p:pic>
      <p:sp>
        <p:nvSpPr>
          <p:cNvPr id="6" name="TextBox 5">
            <a:extLst>
              <a:ext uri="{FF2B5EF4-FFF2-40B4-BE49-F238E27FC236}">
                <a16:creationId xmlns:a16="http://schemas.microsoft.com/office/drawing/2014/main" id="{6A424743-32D0-814E-810F-E46CF03B5226}"/>
              </a:ext>
            </a:extLst>
          </p:cNvPr>
          <p:cNvSpPr txBox="1"/>
          <p:nvPr/>
        </p:nvSpPr>
        <p:spPr>
          <a:xfrm>
            <a:off x="7387703" y="6308209"/>
            <a:ext cx="3572397" cy="369332"/>
          </a:xfrm>
          <a:prstGeom prst="rect">
            <a:avLst/>
          </a:prstGeom>
          <a:noFill/>
        </p:spPr>
        <p:txBody>
          <a:bodyPr wrap="square" rtlCol="0">
            <a:spAutoFit/>
          </a:bodyPr>
          <a:lstStyle/>
          <a:p>
            <a:r>
              <a:rPr lang="en-US" dirty="0"/>
              <a:t>Müller et al. (2021), </a:t>
            </a:r>
            <a:r>
              <a:rPr lang="en-US" i="1" dirty="0"/>
              <a:t>Sci. Trans. Med.</a:t>
            </a:r>
          </a:p>
        </p:txBody>
      </p:sp>
    </p:spTree>
    <p:extLst>
      <p:ext uri="{BB962C8B-B14F-4D97-AF65-F5344CB8AC3E}">
        <p14:creationId xmlns:p14="http://schemas.microsoft.com/office/powerpoint/2010/main" val="3161315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a:bodyPr>
          <a:lstStyle/>
          <a:p>
            <a:r>
              <a:rPr lang="en-US" dirty="0"/>
              <a:t>Multi-type birth-death process</a:t>
            </a:r>
          </a:p>
        </p:txBody>
      </p:sp>
      <p:sp>
        <p:nvSpPr>
          <p:cNvPr id="3" name="Content Placeholder 2">
            <a:extLst>
              <a:ext uri="{FF2B5EF4-FFF2-40B4-BE49-F238E27FC236}">
                <a16:creationId xmlns:a16="http://schemas.microsoft.com/office/drawing/2014/main" id="{0CE2D185-A703-E04B-AD17-9A42C35499E9}"/>
              </a:ext>
            </a:extLst>
          </p:cNvPr>
          <p:cNvSpPr>
            <a:spLocks noGrp="1"/>
          </p:cNvSpPr>
          <p:nvPr>
            <p:ph idx="1"/>
          </p:nvPr>
        </p:nvSpPr>
        <p:spPr>
          <a:xfrm>
            <a:off x="838199" y="1924333"/>
            <a:ext cx="4443485" cy="4252629"/>
          </a:xfrm>
        </p:spPr>
        <p:txBody>
          <a:bodyPr>
            <a:normAutofit lnSpcReduction="10000"/>
          </a:bodyPr>
          <a:lstStyle/>
          <a:p>
            <a:r>
              <a:rPr lang="en-US" dirty="0"/>
              <a:t>N types, </a:t>
            </a:r>
            <a:r>
              <a:rPr lang="en-US" dirty="0" err="1"/>
              <a:t>i</a:t>
            </a:r>
            <a:r>
              <a:rPr lang="en-US" dirty="0"/>
              <a:t> = 1,…,N</a:t>
            </a:r>
          </a:p>
          <a:p>
            <a:endParaRPr lang="en-US" dirty="0"/>
          </a:p>
          <a:p>
            <a:r>
              <a:rPr lang="en-US" dirty="0"/>
              <a:t>N birth rates </a:t>
            </a:r>
            <a:r>
              <a:rPr lang="en-US" dirty="0" err="1"/>
              <a:t>λ</a:t>
            </a:r>
            <a:r>
              <a:rPr lang="en-US" baseline="-25000" dirty="0" err="1"/>
              <a:t>i</a:t>
            </a:r>
            <a:endParaRPr lang="en-US" baseline="-25000" dirty="0"/>
          </a:p>
          <a:p>
            <a:endParaRPr lang="en-US" baseline="-25000" dirty="0"/>
          </a:p>
          <a:p>
            <a:r>
              <a:rPr lang="en-US" dirty="0"/>
              <a:t>N death rates </a:t>
            </a:r>
            <a:r>
              <a:rPr lang="en-US" dirty="0" err="1"/>
              <a:t>μ</a:t>
            </a:r>
            <a:r>
              <a:rPr lang="en-US" baseline="-25000" dirty="0" err="1"/>
              <a:t>i</a:t>
            </a:r>
            <a:endParaRPr lang="en-US" baseline="-25000" dirty="0"/>
          </a:p>
          <a:p>
            <a:endParaRPr lang="en-US" baseline="-25000" dirty="0"/>
          </a:p>
          <a:p>
            <a:r>
              <a:rPr lang="en-US" dirty="0"/>
              <a:t>N sampling rates </a:t>
            </a:r>
            <a:r>
              <a:rPr lang="en-US" dirty="0" err="1"/>
              <a:t>ψ</a:t>
            </a:r>
            <a:r>
              <a:rPr lang="en-US" baseline="-25000" dirty="0" err="1"/>
              <a:t>i</a:t>
            </a:r>
            <a:endParaRPr lang="en-US" baseline="-25000" dirty="0"/>
          </a:p>
          <a:p>
            <a:endParaRPr lang="en-US" dirty="0"/>
          </a:p>
          <a:p>
            <a:r>
              <a:rPr lang="en-US" dirty="0"/>
              <a:t>Migration rates </a:t>
            </a:r>
            <a:r>
              <a:rPr lang="en-US" dirty="0" err="1"/>
              <a:t>m</a:t>
            </a:r>
            <a:r>
              <a:rPr lang="en-US" baseline="-25000" dirty="0" err="1"/>
              <a:t>i,j</a:t>
            </a:r>
            <a:r>
              <a:rPr lang="en-US" dirty="0"/>
              <a:t> ∀ </a:t>
            </a:r>
            <a:r>
              <a:rPr lang="en-US" dirty="0" err="1"/>
              <a:t>i</a:t>
            </a:r>
            <a:r>
              <a:rPr lang="en-US" dirty="0"/>
              <a:t> ≠ j</a:t>
            </a:r>
          </a:p>
        </p:txBody>
      </p:sp>
      <p:pic>
        <p:nvPicPr>
          <p:cNvPr id="4" name="Picture 3">
            <a:extLst>
              <a:ext uri="{FF2B5EF4-FFF2-40B4-BE49-F238E27FC236}">
                <a16:creationId xmlns:a16="http://schemas.microsoft.com/office/drawing/2014/main" id="{12C1EA02-1E2C-5D41-ACBA-155C42D52CE5}"/>
              </a:ext>
            </a:extLst>
          </p:cNvPr>
          <p:cNvPicPr>
            <a:picLocks noChangeAspect="1"/>
          </p:cNvPicPr>
          <p:nvPr/>
        </p:nvPicPr>
        <p:blipFill>
          <a:blip r:embed="rId2"/>
          <a:stretch>
            <a:fillRect/>
          </a:stretch>
        </p:blipFill>
        <p:spPr>
          <a:xfrm>
            <a:off x="6321158" y="1690688"/>
            <a:ext cx="5032642" cy="4389120"/>
          </a:xfrm>
          <a:prstGeom prst="rect">
            <a:avLst/>
          </a:prstGeom>
        </p:spPr>
      </p:pic>
      <p:sp>
        <p:nvSpPr>
          <p:cNvPr id="5" name="TextBox 4">
            <a:extLst>
              <a:ext uri="{FF2B5EF4-FFF2-40B4-BE49-F238E27FC236}">
                <a16:creationId xmlns:a16="http://schemas.microsoft.com/office/drawing/2014/main" id="{E7AD5C08-876B-1441-B359-0916E841A2FB}"/>
              </a:ext>
            </a:extLst>
          </p:cNvPr>
          <p:cNvSpPr txBox="1"/>
          <p:nvPr/>
        </p:nvSpPr>
        <p:spPr>
          <a:xfrm>
            <a:off x="8908473" y="6292820"/>
            <a:ext cx="3283527" cy="400110"/>
          </a:xfrm>
          <a:prstGeom prst="rect">
            <a:avLst/>
          </a:prstGeom>
          <a:noFill/>
        </p:spPr>
        <p:txBody>
          <a:bodyPr wrap="square" rtlCol="0">
            <a:spAutoFit/>
          </a:bodyPr>
          <a:lstStyle/>
          <a:p>
            <a:r>
              <a:rPr lang="en-US" sz="2000" dirty="0" err="1"/>
              <a:t>Kühnert</a:t>
            </a:r>
            <a:r>
              <a:rPr lang="en-US" sz="2000" dirty="0"/>
              <a:t> </a:t>
            </a:r>
            <a:r>
              <a:rPr lang="en-US" sz="2000" i="1" dirty="0"/>
              <a:t>et al. </a:t>
            </a:r>
            <a:r>
              <a:rPr lang="en-US" sz="2000" dirty="0"/>
              <a:t>MBE, 2016</a:t>
            </a:r>
          </a:p>
        </p:txBody>
      </p:sp>
    </p:spTree>
    <p:extLst>
      <p:ext uri="{BB962C8B-B14F-4D97-AF65-F5344CB8AC3E}">
        <p14:creationId xmlns:p14="http://schemas.microsoft.com/office/powerpoint/2010/main" val="72040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A42-F9E8-A64B-A916-CA859AC9314D}"/>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D809E150-49F6-2448-BA70-6E2F22B01D62}"/>
              </a:ext>
            </a:extLst>
          </p:cNvPr>
          <p:cNvSpPr>
            <a:spLocks noGrp="1"/>
          </p:cNvSpPr>
          <p:nvPr>
            <p:ph idx="1"/>
          </p:nvPr>
        </p:nvSpPr>
        <p:spPr/>
        <p:txBody>
          <a:bodyPr/>
          <a:lstStyle/>
          <a:p>
            <a:r>
              <a:rPr lang="en-US" dirty="0"/>
              <a:t>Typed or untyped trees, i.e. trees including the migration history or not (BDMM)</a:t>
            </a:r>
          </a:p>
          <a:p>
            <a:endParaRPr lang="en-US" dirty="0"/>
          </a:p>
          <a:p>
            <a:r>
              <a:rPr lang="en-US" dirty="0"/>
              <a:t>Fixed types at the tips (BDMM) or estimated (MSBD)</a:t>
            </a:r>
          </a:p>
          <a:p>
            <a:endParaRPr lang="en-US" dirty="0"/>
          </a:p>
          <a:p>
            <a:r>
              <a:rPr lang="en-US" dirty="0"/>
              <a:t>Extended multi-type birth-death model with birth rate between demes </a:t>
            </a:r>
            <a:r>
              <a:rPr lang="en-US" dirty="0" err="1"/>
              <a:t>λ</a:t>
            </a:r>
            <a:r>
              <a:rPr lang="en-US" baseline="-25000" dirty="0" err="1"/>
              <a:t>i,j</a:t>
            </a:r>
            <a:r>
              <a:rPr lang="en-US" dirty="0"/>
              <a:t> ∀ </a:t>
            </a:r>
            <a:r>
              <a:rPr lang="en-US" dirty="0" err="1"/>
              <a:t>i</a:t>
            </a:r>
            <a:r>
              <a:rPr lang="en-US" dirty="0"/>
              <a:t> ≠ j (BDMM, XML only)</a:t>
            </a:r>
          </a:p>
          <a:p>
            <a:endParaRPr lang="en-US" dirty="0"/>
          </a:p>
        </p:txBody>
      </p:sp>
    </p:spTree>
    <p:extLst>
      <p:ext uri="{BB962C8B-B14F-4D97-AF65-F5344CB8AC3E}">
        <p14:creationId xmlns:p14="http://schemas.microsoft.com/office/powerpoint/2010/main" val="76659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F94E-8CAA-B04C-8950-0F8492BF3952}"/>
              </a:ext>
            </a:extLst>
          </p:cNvPr>
          <p:cNvSpPr>
            <a:spLocks noGrp="1"/>
          </p:cNvSpPr>
          <p:nvPr>
            <p:ph type="title"/>
          </p:nvPr>
        </p:nvSpPr>
        <p:spPr/>
        <p:txBody>
          <a:bodyPr/>
          <a:lstStyle/>
          <a:p>
            <a:r>
              <a:rPr lang="en-US" dirty="0"/>
              <a:t>Pros / Cons</a:t>
            </a:r>
          </a:p>
        </p:txBody>
      </p:sp>
      <p:sp>
        <p:nvSpPr>
          <p:cNvPr id="3" name="Content Placeholder 2">
            <a:extLst>
              <a:ext uri="{FF2B5EF4-FFF2-40B4-BE49-F238E27FC236}">
                <a16:creationId xmlns:a16="http://schemas.microsoft.com/office/drawing/2014/main" id="{61E6DA1A-8213-0647-983C-09F592E8CC67}"/>
              </a:ext>
            </a:extLst>
          </p:cNvPr>
          <p:cNvSpPr>
            <a:spLocks noGrp="1"/>
          </p:cNvSpPr>
          <p:nvPr>
            <p:ph idx="1"/>
          </p:nvPr>
        </p:nvSpPr>
        <p:spPr/>
        <p:txBody>
          <a:bodyPr/>
          <a:lstStyle/>
          <a:p>
            <a:r>
              <a:rPr lang="en-US" dirty="0"/>
              <a:t>Pro: parameter estimates map to biologically meaningful quantities (R</a:t>
            </a:r>
            <a:r>
              <a:rPr lang="en-US" baseline="-25000" dirty="0"/>
              <a:t>0</a:t>
            </a:r>
            <a:r>
              <a:rPr lang="en-US" dirty="0"/>
              <a:t>, length of infectious period, </a:t>
            </a:r>
            <a:r>
              <a:rPr lang="en-US" dirty="0" err="1"/>
              <a:t>etc</a:t>
            </a:r>
            <a:r>
              <a:rPr lang="en-US" dirty="0"/>
              <a:t>)</a:t>
            </a:r>
          </a:p>
          <a:p>
            <a:endParaRPr lang="en-US" dirty="0"/>
          </a:p>
          <a:p>
            <a:r>
              <a:rPr lang="en-US" dirty="0"/>
              <a:t>Con: computational cost (BDMM) or approximations (MSBD)</a:t>
            </a:r>
          </a:p>
          <a:p>
            <a:endParaRPr lang="en-US" dirty="0"/>
          </a:p>
          <a:p>
            <a:r>
              <a:rPr lang="en-US" dirty="0"/>
              <a:t>Con: sensitive to unmodelled sampling discrepancies</a:t>
            </a:r>
          </a:p>
        </p:txBody>
      </p:sp>
    </p:spTree>
    <p:extLst>
      <p:ext uri="{BB962C8B-B14F-4D97-AF65-F5344CB8AC3E}">
        <p14:creationId xmlns:p14="http://schemas.microsoft.com/office/powerpoint/2010/main" val="37144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272-E3E1-A842-957E-8D0927AAB891}"/>
              </a:ext>
            </a:extLst>
          </p:cNvPr>
          <p:cNvSpPr>
            <a:spLocks noGrp="1"/>
          </p:cNvSpPr>
          <p:nvPr>
            <p:ph type="title"/>
          </p:nvPr>
        </p:nvSpPr>
        <p:spPr/>
        <p:txBody>
          <a:bodyPr/>
          <a:lstStyle/>
          <a:p>
            <a:r>
              <a:rPr lang="en-US" dirty="0"/>
              <a:t>Example: tuberculosis</a:t>
            </a:r>
          </a:p>
        </p:txBody>
      </p:sp>
      <p:pic>
        <p:nvPicPr>
          <p:cNvPr id="4" name="Picture 3">
            <a:extLst>
              <a:ext uri="{FF2B5EF4-FFF2-40B4-BE49-F238E27FC236}">
                <a16:creationId xmlns:a16="http://schemas.microsoft.com/office/drawing/2014/main" id="{E9FB92AA-A522-BC4F-9CB1-9A2AB04A7647}"/>
              </a:ext>
            </a:extLst>
          </p:cNvPr>
          <p:cNvPicPr>
            <a:picLocks noChangeAspect="1"/>
          </p:cNvPicPr>
          <p:nvPr/>
        </p:nvPicPr>
        <p:blipFill>
          <a:blip r:embed="rId2"/>
          <a:stretch>
            <a:fillRect/>
          </a:stretch>
        </p:blipFill>
        <p:spPr>
          <a:xfrm>
            <a:off x="5195455" y="1649124"/>
            <a:ext cx="6858000" cy="4407357"/>
          </a:xfrm>
          <a:prstGeom prst="rect">
            <a:avLst/>
          </a:prstGeom>
        </p:spPr>
      </p:pic>
      <p:sp>
        <p:nvSpPr>
          <p:cNvPr id="5" name="TextBox 4">
            <a:extLst>
              <a:ext uri="{FF2B5EF4-FFF2-40B4-BE49-F238E27FC236}">
                <a16:creationId xmlns:a16="http://schemas.microsoft.com/office/drawing/2014/main" id="{D774B511-C1FE-BA40-998A-F7B118E93DEE}"/>
              </a:ext>
            </a:extLst>
          </p:cNvPr>
          <p:cNvSpPr txBox="1"/>
          <p:nvPr/>
        </p:nvSpPr>
        <p:spPr>
          <a:xfrm>
            <a:off x="8790711" y="6153409"/>
            <a:ext cx="3262744" cy="707886"/>
          </a:xfrm>
          <a:prstGeom prst="rect">
            <a:avLst/>
          </a:prstGeom>
          <a:noFill/>
        </p:spPr>
        <p:txBody>
          <a:bodyPr wrap="square" rtlCol="0">
            <a:spAutoFit/>
          </a:bodyPr>
          <a:lstStyle/>
          <a:p>
            <a:r>
              <a:rPr lang="en-US" sz="2000" dirty="0" err="1"/>
              <a:t>Pečerska</a:t>
            </a:r>
            <a:r>
              <a:rPr lang="en-US" sz="2000" dirty="0"/>
              <a:t> </a:t>
            </a:r>
            <a:r>
              <a:rPr lang="en-US" sz="2000" i="1" dirty="0"/>
              <a:t>et al.</a:t>
            </a:r>
            <a:r>
              <a:rPr lang="en-US" sz="2000" dirty="0"/>
              <a:t>, 2021</a:t>
            </a:r>
            <a:r>
              <a:rPr lang="en-US" sz="2000"/>
              <a:t>, Epidemics</a:t>
            </a:r>
            <a:endParaRPr lang="en-US" sz="2000" dirty="0"/>
          </a:p>
        </p:txBody>
      </p:sp>
      <p:pic>
        <p:nvPicPr>
          <p:cNvPr id="7" name="Picture 6">
            <a:extLst>
              <a:ext uri="{FF2B5EF4-FFF2-40B4-BE49-F238E27FC236}">
                <a16:creationId xmlns:a16="http://schemas.microsoft.com/office/drawing/2014/main" id="{6036C97B-A7B9-9640-B0BB-AE612A8C163A}"/>
              </a:ext>
            </a:extLst>
          </p:cNvPr>
          <p:cNvPicPr>
            <a:picLocks noChangeAspect="1"/>
          </p:cNvPicPr>
          <p:nvPr/>
        </p:nvPicPr>
        <p:blipFill>
          <a:blip r:embed="rId3"/>
          <a:stretch>
            <a:fillRect/>
          </a:stretch>
        </p:blipFill>
        <p:spPr>
          <a:xfrm>
            <a:off x="692151" y="2024002"/>
            <a:ext cx="4040372" cy="3657600"/>
          </a:xfrm>
          <a:prstGeom prst="rect">
            <a:avLst/>
          </a:prstGeom>
        </p:spPr>
      </p:pic>
    </p:spTree>
    <p:extLst>
      <p:ext uri="{BB962C8B-B14F-4D97-AF65-F5344CB8AC3E}">
        <p14:creationId xmlns:p14="http://schemas.microsoft.com/office/powerpoint/2010/main" val="2385027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1938655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a:bodyPr>
          <a:lstStyle/>
          <a:p>
            <a:r>
              <a:rPr lang="en-US" dirty="0"/>
              <a:t>Modeling geography as a discrete neutral trait: </a:t>
            </a:r>
            <a:r>
              <a:rPr lang="en-US" dirty="0">
                <a:hlinkClick r:id="rId2"/>
              </a:rPr>
              <a:t>https://doi.org/10.1371/journal.pcbi.1000520</a:t>
            </a:r>
            <a:endParaRPr lang="en-US" dirty="0"/>
          </a:p>
          <a:p>
            <a:r>
              <a:rPr lang="en-US" dirty="0"/>
              <a:t>GLM for neutral traits: </a:t>
            </a:r>
            <a:r>
              <a:rPr lang="en-US" dirty="0">
                <a:hlinkClick r:id="rId3"/>
              </a:rPr>
              <a:t>https://doi.org/10.1371/journal.ppat.1003932</a:t>
            </a:r>
            <a:endParaRPr lang="en-US" dirty="0"/>
          </a:p>
          <a:p>
            <a:r>
              <a:rPr lang="en-US" dirty="0"/>
              <a:t>How do different structured coalescent approximations compare: </a:t>
            </a:r>
            <a:r>
              <a:rPr lang="en-US" dirty="0">
                <a:hlinkClick r:id="rId4"/>
              </a:rPr>
              <a:t>https://academic.oup.com/mbe/article-abstract/34/11/2970/3896419</a:t>
            </a:r>
            <a:endParaRPr lang="en-US" dirty="0"/>
          </a:p>
          <a:p>
            <a:r>
              <a:rPr lang="en-US" dirty="0"/>
              <a:t>Birth-death models with migration: </a:t>
            </a:r>
            <a:r>
              <a:rPr lang="en-US" u="sng" dirty="0">
                <a:hlinkClick r:id="rId5"/>
              </a:rPr>
              <a:t>https://doi.org/10.1093/molbev/msw064</a:t>
            </a:r>
            <a:endParaRPr lang="en-US" dirty="0"/>
          </a:p>
          <a:p>
            <a:endParaRPr lang="en-US" dirty="0"/>
          </a:p>
        </p:txBody>
      </p:sp>
    </p:spTree>
    <p:extLst>
      <p:ext uri="{BB962C8B-B14F-4D97-AF65-F5344CB8AC3E}">
        <p14:creationId xmlns:p14="http://schemas.microsoft.com/office/powerpoint/2010/main" val="801403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lstStyle/>
          <a:p>
            <a:r>
              <a:rPr lang="en-US" dirty="0"/>
              <a:t>GLM for MASCOT: </a:t>
            </a:r>
            <a:r>
              <a:rPr lang="en-US" u="sng" dirty="0">
                <a:hlinkClick r:id="rId2"/>
              </a:rPr>
              <a:t>https://doi.org/10.1093/ve/vez030</a:t>
            </a:r>
            <a:endParaRPr lang="en-US" dirty="0"/>
          </a:p>
          <a:p>
            <a:r>
              <a:rPr lang="en-US" dirty="0"/>
              <a:t>Avoiding having to use structured methods: </a:t>
            </a:r>
            <a:r>
              <a:rPr lang="en-US" dirty="0">
                <a:hlinkClick r:id="rId3"/>
              </a:rPr>
              <a:t>https://stm.sciencemag.org/content/13/595/eabf0202.abstract</a:t>
            </a:r>
            <a:r>
              <a:rPr lang="en-US" dirty="0"/>
              <a:t> </a:t>
            </a:r>
          </a:p>
          <a:p>
            <a:r>
              <a:rPr lang="en-US" dirty="0"/>
              <a:t>Modelling SIR dynamics: </a:t>
            </a:r>
            <a:r>
              <a:rPr lang="en-US" dirty="0">
                <a:hlinkClick r:id="rId4"/>
              </a:rPr>
              <a:t>https://journals.plos.org/ploscompbiol/article?id=10.1371/journal.pcbi.1006546</a:t>
            </a:r>
            <a:r>
              <a:rPr lang="en-US" dirty="0"/>
              <a:t> </a:t>
            </a:r>
          </a:p>
          <a:p>
            <a:endParaRPr lang="en-US" dirty="0"/>
          </a:p>
        </p:txBody>
      </p:sp>
    </p:spTree>
    <p:extLst>
      <p:ext uri="{BB962C8B-B14F-4D97-AF65-F5344CB8AC3E}">
        <p14:creationId xmlns:p14="http://schemas.microsoft.com/office/powerpoint/2010/main" val="420545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156C-D0FE-0A41-8AA1-3C78352115AE}"/>
              </a:ext>
            </a:extLst>
          </p:cNvPr>
          <p:cNvSpPr>
            <a:spLocks noGrp="1"/>
          </p:cNvSpPr>
          <p:nvPr>
            <p:ph type="title"/>
          </p:nvPr>
        </p:nvSpPr>
        <p:spPr/>
        <p:txBody>
          <a:bodyPr/>
          <a:lstStyle/>
          <a:p>
            <a:r>
              <a:rPr lang="en-US" dirty="0"/>
              <a:t>MERS sequences cluster by host of isolation</a:t>
            </a:r>
          </a:p>
        </p:txBody>
      </p:sp>
      <p:sp>
        <p:nvSpPr>
          <p:cNvPr id="6" name="TextBox 5">
            <a:extLst>
              <a:ext uri="{FF2B5EF4-FFF2-40B4-BE49-F238E27FC236}">
                <a16:creationId xmlns:a16="http://schemas.microsoft.com/office/drawing/2014/main" id="{107E97FC-AF98-154C-9D50-B35597771BD3}"/>
              </a:ext>
            </a:extLst>
          </p:cNvPr>
          <p:cNvSpPr txBox="1"/>
          <p:nvPr/>
        </p:nvSpPr>
        <p:spPr>
          <a:xfrm>
            <a:off x="9036424" y="6488668"/>
            <a:ext cx="3155576" cy="369332"/>
          </a:xfrm>
          <a:prstGeom prst="rect">
            <a:avLst/>
          </a:prstGeom>
          <a:noFill/>
        </p:spPr>
        <p:txBody>
          <a:bodyPr wrap="square" rtlCol="0">
            <a:spAutoFit/>
          </a:bodyPr>
          <a:lstStyle/>
          <a:p>
            <a:r>
              <a:rPr lang="en-US" dirty="0" err="1"/>
              <a:t>Dudas</a:t>
            </a:r>
            <a:r>
              <a:rPr lang="en-US" dirty="0"/>
              <a:t> et al., 2018, </a:t>
            </a:r>
            <a:r>
              <a:rPr lang="en-US" i="1" dirty="0" err="1"/>
              <a:t>eLife</a:t>
            </a:r>
            <a:endParaRPr lang="en-US" i="1" dirty="0"/>
          </a:p>
        </p:txBody>
      </p:sp>
      <p:pic>
        <p:nvPicPr>
          <p:cNvPr id="8" name="Content Placeholder 7" descr="A close up of a map&#10;&#10;Description automatically generated">
            <a:extLst>
              <a:ext uri="{FF2B5EF4-FFF2-40B4-BE49-F238E27FC236}">
                <a16:creationId xmlns:a16="http://schemas.microsoft.com/office/drawing/2014/main" id="{2CE7C41B-8045-7044-B457-7E91CC8220B4}"/>
              </a:ext>
            </a:extLst>
          </p:cNvPr>
          <p:cNvPicPr>
            <a:picLocks noGrp="1" noChangeAspect="1"/>
          </p:cNvPicPr>
          <p:nvPr>
            <p:ph idx="1"/>
          </p:nvPr>
        </p:nvPicPr>
        <p:blipFill>
          <a:blip r:embed="rId2"/>
          <a:stretch>
            <a:fillRect/>
          </a:stretch>
        </p:blipFill>
        <p:spPr>
          <a:xfrm>
            <a:off x="3544944" y="1353556"/>
            <a:ext cx="5102111" cy="5135112"/>
          </a:xfrm>
        </p:spPr>
      </p:pic>
    </p:spTree>
    <p:extLst>
      <p:ext uri="{BB962C8B-B14F-4D97-AF65-F5344CB8AC3E}">
        <p14:creationId xmlns:p14="http://schemas.microsoft.com/office/powerpoint/2010/main" val="420650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Models to account for population structure:</a:t>
            </a:r>
          </a:p>
        </p:txBody>
      </p:sp>
      <p:sp>
        <p:nvSpPr>
          <p:cNvPr id="4" name="Content Placeholder 3">
            <a:extLst>
              <a:ext uri="{FF2B5EF4-FFF2-40B4-BE49-F238E27FC236}">
                <a16:creationId xmlns:a16="http://schemas.microsoft.com/office/drawing/2014/main" id="{AC39F930-64DB-584D-9C5E-A832107C7F60}"/>
              </a:ext>
            </a:extLst>
          </p:cNvPr>
          <p:cNvSpPr>
            <a:spLocks noGrp="1"/>
          </p:cNvSpPr>
          <p:nvPr>
            <p:ph idx="1"/>
          </p:nvPr>
        </p:nvSpPr>
        <p:spPr/>
        <p:txBody>
          <a:bodyPr/>
          <a:lstStyle/>
          <a:p>
            <a:r>
              <a:rPr lang="en-US" b="1" dirty="0"/>
              <a:t>DTA: </a:t>
            </a:r>
            <a:r>
              <a:rPr lang="en-US" dirty="0"/>
              <a:t>Assumes structure to be a neutral trait evolving “on top” of a phylogenetic tree (</a:t>
            </a:r>
            <a:r>
              <a:rPr lang="en-US" dirty="0" err="1"/>
              <a:t>Lemey</a:t>
            </a:r>
            <a:r>
              <a:rPr lang="en-US" dirty="0"/>
              <a:t> 2009).</a:t>
            </a:r>
          </a:p>
          <a:p>
            <a:endParaRPr lang="en-US" dirty="0"/>
          </a:p>
          <a:p>
            <a:r>
              <a:rPr lang="en-US" b="1" dirty="0"/>
              <a:t>Structured Coalescent: </a:t>
            </a:r>
            <a:r>
              <a:rPr lang="en-US" dirty="0"/>
              <a:t>Models how lineage coalesce within and migrate between discrete locations.</a:t>
            </a:r>
          </a:p>
          <a:p>
            <a:endParaRPr lang="en-US" dirty="0"/>
          </a:p>
          <a:p>
            <a:r>
              <a:rPr lang="en-US" b="1" dirty="0"/>
              <a:t>Multi-type Birth-death models: </a:t>
            </a:r>
            <a:r>
              <a:rPr lang="en-US" dirty="0"/>
              <a:t>Models how lineage give birth to other lineage in the same and migrate between them.</a:t>
            </a:r>
          </a:p>
        </p:txBody>
      </p:sp>
    </p:spTree>
    <p:extLst>
      <p:ext uri="{BB962C8B-B14F-4D97-AF65-F5344CB8AC3E}">
        <p14:creationId xmlns:p14="http://schemas.microsoft.com/office/powerpoint/2010/main" val="13263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Tree was generated by some different process (e.g. a coalescent process).</a:t>
            </a:r>
            <a:br>
              <a:rPr lang="en-US" dirty="0"/>
            </a:br>
            <a:endParaRPr lang="en-US" dirty="0"/>
          </a:p>
        </p:txBody>
      </p:sp>
      <p:pic>
        <p:nvPicPr>
          <p:cNvPr id="7" name="Content Placeholder 6">
            <a:extLst>
              <a:ext uri="{FF2B5EF4-FFF2-40B4-BE49-F238E27FC236}">
                <a16:creationId xmlns:a16="http://schemas.microsoft.com/office/drawing/2014/main" id="{4F3BED16-4AE2-E043-9C82-B3D334AF0B64}"/>
              </a:ext>
            </a:extLst>
          </p:cNvPr>
          <p:cNvPicPr>
            <a:picLocks noGrp="1" noChangeAspect="1"/>
          </p:cNvPicPr>
          <p:nvPr>
            <p:ph idx="1"/>
          </p:nvPr>
        </p:nvPicPr>
        <p:blipFill>
          <a:blip r:embed="rId3"/>
          <a:stretch>
            <a:fillRect/>
          </a:stretch>
        </p:blipFill>
        <p:spPr>
          <a:xfrm>
            <a:off x="3045198" y="1690688"/>
            <a:ext cx="6101603" cy="4572000"/>
          </a:xfrm>
        </p:spPr>
      </p:pic>
      <p:sp>
        <p:nvSpPr>
          <p:cNvPr id="8" name="TextBox 7">
            <a:extLst>
              <a:ext uri="{FF2B5EF4-FFF2-40B4-BE49-F238E27FC236}">
                <a16:creationId xmlns:a16="http://schemas.microsoft.com/office/drawing/2014/main" id="{1D0595BD-283F-DD46-B55A-89AF5FC598D6}"/>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105866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Root of the tree is in some location (here red)</a:t>
            </a:r>
          </a:p>
        </p:txBody>
      </p:sp>
      <p:sp>
        <p:nvSpPr>
          <p:cNvPr id="8" name="TextBox 7">
            <a:extLst>
              <a:ext uri="{FF2B5EF4-FFF2-40B4-BE49-F238E27FC236}">
                <a16:creationId xmlns:a16="http://schemas.microsoft.com/office/drawing/2014/main" id="{1D0595BD-283F-DD46-B55A-89AF5FC598D6}"/>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pic>
        <p:nvPicPr>
          <p:cNvPr id="6" name="Content Placeholder 5">
            <a:extLst>
              <a:ext uri="{FF2B5EF4-FFF2-40B4-BE49-F238E27FC236}">
                <a16:creationId xmlns:a16="http://schemas.microsoft.com/office/drawing/2014/main" id="{9A1FA5FA-24C3-7C45-9BE3-86ECF162DC52}"/>
              </a:ext>
            </a:extLst>
          </p:cNvPr>
          <p:cNvPicPr>
            <a:picLocks noGrp="1" noChangeAspect="1"/>
          </p:cNvPicPr>
          <p:nvPr>
            <p:ph idx="1"/>
          </p:nvPr>
        </p:nvPicPr>
        <p:blipFill>
          <a:blip r:embed="rId3"/>
          <a:stretch>
            <a:fillRect/>
          </a:stretch>
        </p:blipFill>
        <p:spPr>
          <a:xfrm>
            <a:off x="3045198" y="1690688"/>
            <a:ext cx="6101603" cy="4572000"/>
          </a:xfrm>
        </p:spPr>
      </p:pic>
    </p:spTree>
    <p:extLst>
      <p:ext uri="{BB962C8B-B14F-4D97-AF65-F5344CB8AC3E}">
        <p14:creationId xmlns:p14="http://schemas.microsoft.com/office/powerpoint/2010/main" val="232892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Then models the migration process on top of this tree from the root to the tips</a:t>
            </a:r>
          </a:p>
        </p:txBody>
      </p:sp>
      <p:pic>
        <p:nvPicPr>
          <p:cNvPr id="9" name="Content Placeholder 8">
            <a:extLst>
              <a:ext uri="{FF2B5EF4-FFF2-40B4-BE49-F238E27FC236}">
                <a16:creationId xmlns:a16="http://schemas.microsoft.com/office/drawing/2014/main" id="{876B7A15-1F95-EE42-BA91-68441FF8EE97}"/>
              </a:ext>
            </a:extLst>
          </p:cNvPr>
          <p:cNvPicPr>
            <a:picLocks noGrp="1" noChangeAspect="1"/>
          </p:cNvPicPr>
          <p:nvPr>
            <p:ph idx="1"/>
          </p:nvPr>
        </p:nvPicPr>
        <p:blipFill>
          <a:blip r:embed="rId3"/>
          <a:stretch>
            <a:fillRect/>
          </a:stretch>
        </p:blipFill>
        <p:spPr>
          <a:xfrm>
            <a:off x="3045198" y="1690688"/>
            <a:ext cx="6101603" cy="4572000"/>
          </a:xfrm>
        </p:spPr>
      </p:pic>
      <p:sp>
        <p:nvSpPr>
          <p:cNvPr id="10" name="TextBox 9">
            <a:extLst>
              <a:ext uri="{FF2B5EF4-FFF2-40B4-BE49-F238E27FC236}">
                <a16:creationId xmlns:a16="http://schemas.microsoft.com/office/drawing/2014/main" id="{0DE05DE7-65F1-7F40-AFE7-8CBC4D7A403B}"/>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3818408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Sampling locations are considered Data.</a:t>
            </a:r>
          </a:p>
        </p:txBody>
      </p:sp>
      <p:pic>
        <p:nvPicPr>
          <p:cNvPr id="5" name="Content Placeholder 4">
            <a:extLst>
              <a:ext uri="{FF2B5EF4-FFF2-40B4-BE49-F238E27FC236}">
                <a16:creationId xmlns:a16="http://schemas.microsoft.com/office/drawing/2014/main" id="{C904D3B5-82AD-5646-BFBC-796E5979A21D}"/>
              </a:ext>
            </a:extLst>
          </p:cNvPr>
          <p:cNvPicPr>
            <a:picLocks noGrp="1" noChangeAspect="1"/>
          </p:cNvPicPr>
          <p:nvPr>
            <p:ph idx="1"/>
          </p:nvPr>
        </p:nvPicPr>
        <p:blipFill>
          <a:blip r:embed="rId3"/>
          <a:stretch>
            <a:fillRect/>
          </a:stretch>
        </p:blipFill>
        <p:spPr>
          <a:xfrm>
            <a:off x="3045198" y="1690688"/>
            <a:ext cx="6101603" cy="4572000"/>
          </a:xfrm>
        </p:spPr>
      </p:pic>
      <p:sp>
        <p:nvSpPr>
          <p:cNvPr id="6" name="TextBox 5">
            <a:extLst>
              <a:ext uri="{FF2B5EF4-FFF2-40B4-BE49-F238E27FC236}">
                <a16:creationId xmlns:a16="http://schemas.microsoft.com/office/drawing/2014/main" id="{70676016-B560-BB47-BF53-0CD2474E942F}"/>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112263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4182</TotalTime>
  <Words>1501</Words>
  <Application>Microsoft Macintosh PowerPoint</Application>
  <PresentationFormat>Widescreen</PresentationFormat>
  <Paragraphs>158</Paragraphs>
  <Slides>38</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Helvetica</vt:lpstr>
      <vt:lpstr>Office Theme</vt:lpstr>
      <vt:lpstr>Accounting for population structure</vt:lpstr>
      <vt:lpstr>Phylogenetic trees are formed by population processes and contain information about them</vt:lpstr>
      <vt:lpstr>H3N2 sequences show spatial clustering</vt:lpstr>
      <vt:lpstr>MERS sequences cluster by host of isolation</vt:lpstr>
      <vt:lpstr>Models to account for population structure:</vt:lpstr>
      <vt:lpstr>Tree was generated by some different process (e.g. a coalescent process). </vt:lpstr>
      <vt:lpstr>Root of the tree is in some location (here red)</vt:lpstr>
      <vt:lpstr>Then models the migration process on top of this tree from the root to the tips</vt:lpstr>
      <vt:lpstr>Sampling locations are considered Data.</vt:lpstr>
      <vt:lpstr>Assuming geography is a neutral trait allows to consider relatively large datasets</vt:lpstr>
      <vt:lpstr>Assuming neutral traits gives sampling locations a lot of weight in the analysis</vt:lpstr>
      <vt:lpstr>Trait evolution can happen on continuous space as well, assuming geography is a random diffusion process</vt:lpstr>
      <vt:lpstr>Trait evolution can happen on continuous space as well, assuming geography is a random diffusion process</vt:lpstr>
      <vt:lpstr>The structure coalescent model how lineage coalesce within and migrate between demes</vt:lpstr>
      <vt:lpstr>The structure coalescent model how lineage coalesce within and migrate between demes</vt:lpstr>
      <vt:lpstr>MultiTypeTree jointly infer the tree, parameters and migration histories</vt:lpstr>
      <vt:lpstr>MASCOT approximates the structured coalescent to dramatically improve efficiency, by integrating over migration histories</vt:lpstr>
      <vt:lpstr>Migration rates and effective population sizes can be informed from outside data using a GLM approach</vt:lpstr>
      <vt:lpstr>Migration rates in the DTA model can be informed by transportation Data</vt:lpstr>
      <vt:lpstr>Time dependent predictors can be linked to migration rates and effective population sizes</vt:lpstr>
      <vt:lpstr>In 2016 and 2017, there was an Influenza A/H5N8 outbreak in France</vt:lpstr>
      <vt:lpstr>Cases first appeared in the department (state) of tarn and H5N8 was soon detected in other regions as well</vt:lpstr>
      <vt:lpstr>MASCOT-GLM reconstructs Tarn to be the most likely source, consistent with case data</vt:lpstr>
      <vt:lpstr>Not accounting for population dynamics can impact the inference of ancestral states</vt:lpstr>
      <vt:lpstr>Ancestral state reconstruction of ZIKV in South America looks completely different based on whether population dynamics are accounted for nor not</vt:lpstr>
      <vt:lpstr>Population dynamics reconstruction looks different based on whether population structure is accounted for nor not</vt:lpstr>
      <vt:lpstr>Population dynamics reconstruction looks different based on whether population structure is accounted for nor not</vt:lpstr>
      <vt:lpstr>Phylogenetic tree of SARS-CoV-2 sequences isolated in Washington State reveal multiple introductions. </vt:lpstr>
      <vt:lpstr>“Multitree” models to model population structure with an unstructured model</vt:lpstr>
      <vt:lpstr>Reconstructing the effective population size of the spike variants reveals different temporal patterns</vt:lpstr>
      <vt:lpstr>Introductions played different roles in the spread of different SARS-CoV-2 spike variants</vt:lpstr>
      <vt:lpstr>Multi-type birth-death process</vt:lpstr>
      <vt:lpstr>Variations</vt:lpstr>
      <vt:lpstr>Pros / Cons</vt:lpstr>
      <vt:lpstr>Example: tuberculosis</vt:lpstr>
      <vt:lpstr>QUESTIONS?</vt:lpstr>
      <vt:lpstr>Some reading material </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48</cp:revision>
  <dcterms:created xsi:type="dcterms:W3CDTF">2020-07-05T17:44:26Z</dcterms:created>
  <dcterms:modified xsi:type="dcterms:W3CDTF">2021-07-23T02:26:20Z</dcterms:modified>
</cp:coreProperties>
</file>